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9" r:id="rId4"/>
    <p:sldId id="260" r:id="rId5"/>
    <p:sldId id="262" r:id="rId6"/>
    <p:sldId id="261" r:id="rId7"/>
    <p:sldId id="263" r:id="rId8"/>
    <p:sldId id="264" r:id="rId9"/>
    <p:sldId id="265" r:id="rId10"/>
    <p:sldId id="269" r:id="rId11"/>
    <p:sldId id="266" r:id="rId12"/>
    <p:sldId id="271" r:id="rId13"/>
    <p:sldId id="267" r:id="rId14"/>
    <p:sldId id="268" r:id="rId15"/>
    <p:sldId id="27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676" autoAdjust="0"/>
  </p:normalViewPr>
  <p:slideViewPr>
    <p:cSldViewPr snapToGrid="0">
      <p:cViewPr varScale="1">
        <p:scale>
          <a:sx n="47" d="100"/>
          <a:sy n="47" d="100"/>
        </p:scale>
        <p:origin x="1416" y="5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68784-35F8-47AC-B974-5B74024C0D2A}" type="datetimeFigureOut">
              <a:rPr lang="fr-FR" smtClean="0"/>
              <a:t>22/06/2020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50CCA-93F8-48A9-BE66-71D43A28C81B}" type="slidenum">
              <a:rPr lang="fr-FR" smtClean="0"/>
              <a:t>‹N°›</a:t>
            </a:fld>
            <a:endParaRPr lang="fr-FR"/>
          </a:p>
        </p:txBody>
      </p:sp>
    </p:spTree>
    <p:extLst>
      <p:ext uri="{BB962C8B-B14F-4D97-AF65-F5344CB8AC3E}">
        <p14:creationId xmlns:p14="http://schemas.microsoft.com/office/powerpoint/2010/main" val="372941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VpPisi1F5jI&amp;list=PL4DD39D3B9D8389D3&amp;index=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Employees at Timberland know what’s expected and valued; that is, find ways to “make it better”—whether it’s creating quality products for customers, performing community service activities, designing employee training programs, or figuring out ways to make the company’s packaging more environmentally friendly.</a:t>
            </a:r>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7</a:t>
            </a:fld>
            <a:endParaRPr lang="fr-FR"/>
          </a:p>
        </p:txBody>
      </p:sp>
    </p:spTree>
    <p:extLst>
      <p:ext uri="{BB962C8B-B14F-4D97-AF65-F5344CB8AC3E}">
        <p14:creationId xmlns:p14="http://schemas.microsoft.com/office/powerpoint/2010/main" val="709400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Research divides moral development into three levels, each having two stages. At each successive stage, an individual’s moral judgment becomes less dependent on outside influences and more internalized.</a:t>
            </a:r>
          </a:p>
          <a:p>
            <a:r>
              <a:rPr lang="en-US" dirty="0"/>
              <a:t>At the first level, the preconventional level, a person’s choice between right or wrong is based on personal consequences from outside sources. At the second level, the conventional level, ethical decisions rely on maintaining expected standards and living up to the expectations of others. At the principled level, individuals define moral values apart from the authority of the groups to which they belong or society in general.</a:t>
            </a:r>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8</a:t>
            </a:fld>
            <a:endParaRPr lang="fr-FR"/>
          </a:p>
        </p:txBody>
      </p:sp>
    </p:spTree>
    <p:extLst>
      <p:ext uri="{BB962C8B-B14F-4D97-AF65-F5344CB8AC3E}">
        <p14:creationId xmlns:p14="http://schemas.microsoft.com/office/powerpoint/2010/main" val="304648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Our </a:t>
            </a:r>
            <a:r>
              <a:rPr lang="en-US" b="1" u="sng" dirty="0"/>
              <a:t>values</a:t>
            </a:r>
            <a:r>
              <a:rPr lang="en-US" dirty="0"/>
              <a:t> develop from a young age based on what we see and hear from parents, teachers, friends, and others. Thus, employees in the same organization often possess very different values.</a:t>
            </a:r>
          </a:p>
          <a:p>
            <a:r>
              <a:rPr lang="en-US" dirty="0"/>
              <a:t>Two </a:t>
            </a:r>
            <a:r>
              <a:rPr lang="en-US" b="1" u="sng" dirty="0"/>
              <a:t>personality</a:t>
            </a:r>
            <a:r>
              <a:rPr lang="en-US" dirty="0"/>
              <a:t> variables have been found to influence an individual’s actions according to his or her beliefs about what is right or wrong :</a:t>
            </a:r>
          </a:p>
          <a:p>
            <a:pPr marL="171450" indent="-171450">
              <a:buFontTx/>
              <a:buChar char="-"/>
            </a:pPr>
            <a:r>
              <a:rPr lang="en-US" b="1" u="sng" dirty="0"/>
              <a:t>Ego strength </a:t>
            </a:r>
            <a:r>
              <a:rPr lang="en-US" dirty="0"/>
              <a:t>measures the strength of a person’s convictions. People with high ego strength are likely to resist impulses to act unethically and instead follow their convictions. That is, individuals high in ego strength are more likely to do what they think is right and be more consistent in their moral judgments and actions than those with low ego strength.</a:t>
            </a:r>
          </a:p>
          <a:p>
            <a:pPr marL="171450" indent="-171450">
              <a:buFontTx/>
              <a:buChar char="-"/>
            </a:pPr>
            <a:r>
              <a:rPr lang="en-US" b="1" u="sng" dirty="0"/>
              <a:t>Locus of control </a:t>
            </a:r>
            <a:r>
              <a:rPr lang="en-US" dirty="0"/>
              <a:t>is the degree to which people believe they control their own fate. People with an internal locus of control believe they control their own destinies. They’re more likely to take responsibility for consequences and rely on their own internal standards of right and wrong to guide their behavior. They’re also more likely to be consistent in their moral judgments and actions. People with an external locus believe what happens to them is due to luck or chance. They’re less likely to take personal responsibility for the consequences of their behavior and more likely to rely on external forces.</a:t>
            </a:r>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9</a:t>
            </a:fld>
            <a:endParaRPr lang="fr-FR"/>
          </a:p>
        </p:txBody>
      </p:sp>
    </p:spTree>
    <p:extLst>
      <p:ext uri="{BB962C8B-B14F-4D97-AF65-F5344CB8AC3E}">
        <p14:creationId xmlns:p14="http://schemas.microsoft.com/office/powerpoint/2010/main" val="299634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Six characteristics determine </a:t>
            </a:r>
            <a:r>
              <a:rPr lang="en-US" b="1" u="sng" dirty="0"/>
              <a:t>issue intensity </a:t>
            </a:r>
            <a:r>
              <a:rPr lang="en-US" dirty="0"/>
              <a:t>or how important an ethical issue is to an individual.</a:t>
            </a:r>
          </a:p>
          <a:p>
            <a:r>
              <a:rPr lang="en-US" dirty="0"/>
              <a:t>These factors suggest that the larger the number of people harmed, the more agreement that the action is wrong, the greater the likelihood that the action will cause harm, the more immediately that the consequences of the action will be felt, the closer the person feels to the victim(s), and the more concentrated the effect of the action on the victim(s), the greater the issue intensity or importance. When an ethical issue is important, employees are more likely to behave ethically.</a:t>
            </a:r>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10</a:t>
            </a:fld>
            <a:endParaRPr lang="fr-FR"/>
          </a:p>
        </p:txBody>
      </p:sp>
    </p:spTree>
    <p:extLst>
      <p:ext uri="{BB962C8B-B14F-4D97-AF65-F5344CB8AC3E}">
        <p14:creationId xmlns:p14="http://schemas.microsoft.com/office/powerpoint/2010/main" val="3838921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workshops</a:t>
            </a:r>
            <a:r>
              <a:rPr lang="fr-FR" dirty="0"/>
              <a:t>, and </a:t>
            </a:r>
            <a:r>
              <a:rPr lang="fr-FR" dirty="0" err="1"/>
              <a:t>similar</a:t>
            </a:r>
            <a:r>
              <a:rPr lang="fr-FR" dirty="0"/>
              <a:t> </a:t>
            </a:r>
            <a:r>
              <a:rPr lang="fr-FR" dirty="0" err="1"/>
              <a:t>ethics</a:t>
            </a:r>
            <a:r>
              <a:rPr lang="fr-FR" dirty="0"/>
              <a:t> </a:t>
            </a:r>
            <a:r>
              <a:rPr lang="fr-FR" dirty="0" err="1"/>
              <a:t>that</a:t>
            </a:r>
            <a:r>
              <a:rPr lang="fr-FR" dirty="0"/>
              <a:t> </a:t>
            </a:r>
            <a:r>
              <a:rPr lang="en-US" dirty="0"/>
              <a:t>increases awareness of ethical issues in business.</a:t>
            </a:r>
          </a:p>
          <a:p>
            <a:r>
              <a:rPr lang="en-US" dirty="0"/>
              <a:t>A company's or profession's </a:t>
            </a:r>
            <a:r>
              <a:rPr lang="en-US" b="1" u="sng" dirty="0"/>
              <a:t>code of ethics</a:t>
            </a:r>
            <a:r>
              <a:rPr lang="en-US" dirty="0"/>
              <a:t>, also called code of conduct, refers to the areas of activities that can create ethical dilemmas and risks and is designed to provide employees guidance on how to act in unclear situations and make the right decisions.</a:t>
            </a:r>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11</a:t>
            </a:fld>
            <a:endParaRPr lang="fr-FR"/>
          </a:p>
        </p:txBody>
      </p:sp>
    </p:spTree>
    <p:extLst>
      <p:ext uri="{BB962C8B-B14F-4D97-AF65-F5344CB8AC3E}">
        <p14:creationId xmlns:p14="http://schemas.microsoft.com/office/powerpoint/2010/main" val="127326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https://www.youtube.com/watch?v=VpPisi1F5jI&amp;list=PL4DD39D3B9D8389D3&amp;index=2</a:t>
            </a:r>
            <a:endParaRPr lang="en-US" dirty="0"/>
          </a:p>
          <a:p>
            <a:r>
              <a:rPr lang="en-US" dirty="0"/>
              <a:t>Starbucks' Code of Ethics.</a:t>
            </a:r>
          </a:p>
          <a:p>
            <a:r>
              <a:rPr lang="en-US" dirty="0"/>
              <a:t>The main focus of Starbuck's code of ethics is its strong environmental commitment and the focus on being involved in local community projects. The code of conduct is designed to go beyond prohibiting negative actions. It encourages the workforce to do more and go beyond compliance and ethical codes. The code of ethics designed by Starbucks is a great example of how to communicate the culture of the organization and engage with workers on an emotional level.</a:t>
            </a:r>
          </a:p>
          <a:p>
            <a:endParaRPr lang="en-US" dirty="0"/>
          </a:p>
          <a:p>
            <a:r>
              <a:rPr lang="en-US" dirty="0"/>
              <a:t>Another strength of Starbucks' code of conduct is the detailed frequently asked questions section. It lists the different help lines and advisory services set up by the company to aid employees in ethically challenging situations.</a:t>
            </a:r>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12</a:t>
            </a:fld>
            <a:endParaRPr lang="fr-FR"/>
          </a:p>
        </p:txBody>
      </p:sp>
    </p:spTree>
    <p:extLst>
      <p:ext uri="{BB962C8B-B14F-4D97-AF65-F5344CB8AC3E}">
        <p14:creationId xmlns:p14="http://schemas.microsoft.com/office/powerpoint/2010/main" val="41216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9550CCA-93F8-48A9-BE66-71D43A28C81B}" type="slidenum">
              <a:rPr lang="fr-FR" smtClean="0"/>
              <a:t>13</a:t>
            </a:fld>
            <a:endParaRPr lang="fr-FR"/>
          </a:p>
        </p:txBody>
      </p:sp>
    </p:spTree>
    <p:extLst>
      <p:ext uri="{BB962C8B-B14F-4D97-AF65-F5344CB8AC3E}">
        <p14:creationId xmlns:p14="http://schemas.microsoft.com/office/powerpoint/2010/main" val="31903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9090F4-564C-4611-9B8E-30A6D16D86D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E9896F-3440-4828-B21E-1F93E73EC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566FEFB-F51C-414D-A5D0-86E5949185AD}"/>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9C86BF57-7B73-4389-98D2-1F942CDD33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D35463-8029-47B0-9975-DF3A2D788DB3}"/>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100252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24E5ED-3A43-4F0E-A1EF-3548F305448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491D0D3-A3F1-4366-84CA-54A0398DDF7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B07837D-1B86-4251-900C-DA418C2965C2}"/>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F4D65B79-79B7-422A-8263-0F794EE866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DD6B58-5A55-42D7-BF03-5EC875EBC279}"/>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129799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B751B15-771B-440B-BF46-636B3C73546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38918E5-D512-46CB-806C-1C23B914D02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BF5AA3-157C-424D-8998-71A5B5C88DE0}"/>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53093E48-312A-4A00-9FC9-C3A0EA5711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8485291-BAD7-4514-B822-9E8A0986AFB7}"/>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33086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BDA4FC-9CC7-4150-8761-9225D988F4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100CBA-34C9-4609-AB17-78AA7B1B3EA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F390B7-DF2C-447F-BD85-753CDD726004}"/>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1E82052B-49FB-451C-99C4-D2A3C8A5AC1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AA12A6-0187-4160-8016-EEFA3DFF5813}"/>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303631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2A368-87A6-443B-932B-4D273794BFC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841C88F-492B-4DB4-BFE3-B57D56A3F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9ED5DD-43AA-4C51-9C64-A258C49B516C}"/>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18A10CBD-4116-4528-AA5F-91E7482BAB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89DBDB-AD94-4E3D-8761-DE397593FBFD}"/>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122996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6A2AE-2998-4DD5-A4B7-F0F3C4B921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3ECE6C-2751-44EF-8963-0B76906C565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A1589CA-5CE6-4909-8985-4AACEFCCBFC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37F27A1-1BC8-41FC-BF98-482DB560F370}"/>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6" name="Espace réservé du pied de page 5">
            <a:extLst>
              <a:ext uri="{FF2B5EF4-FFF2-40B4-BE49-F238E27FC236}">
                <a16:creationId xmlns:a16="http://schemas.microsoft.com/office/drawing/2014/main" id="{C76D2637-94E8-4CFA-9188-A6877B41FBA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06A8AA-C386-46C8-9860-06C145D3E094}"/>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3203114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83942F-01B5-4A59-AFA6-3D27946B907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FECFFB3-9EE2-4B2D-85DE-9909084D3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A90FAC6-6432-4749-A910-769868A9F93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8967D90-1DE5-413E-B738-C831A8D3F7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6BE6A7-3317-4677-90C1-DCFD9DAB397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431454-3114-441F-B211-5FC4C7050268}"/>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8" name="Espace réservé du pied de page 7">
            <a:extLst>
              <a:ext uri="{FF2B5EF4-FFF2-40B4-BE49-F238E27FC236}">
                <a16:creationId xmlns:a16="http://schemas.microsoft.com/office/drawing/2014/main" id="{C312C1C1-D0EB-4C26-A6FA-76D84F9826B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21F0154-533F-44F8-946A-D3C42D9B589E}"/>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112109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C912FE-4DD6-4F7C-878F-CC93D489CA6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97934D-3D43-4DD8-A817-B71EF3E5C59F}"/>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4" name="Espace réservé du pied de page 3">
            <a:extLst>
              <a:ext uri="{FF2B5EF4-FFF2-40B4-BE49-F238E27FC236}">
                <a16:creationId xmlns:a16="http://schemas.microsoft.com/office/drawing/2014/main" id="{85E13C82-07D6-4A62-A2DD-AC5F641E80E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8D174DA-0510-4D25-97FA-D9525C8A4E6A}"/>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54588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275429-354A-41DD-90F9-B41A59DD301B}"/>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3" name="Espace réservé du pied de page 2">
            <a:extLst>
              <a:ext uri="{FF2B5EF4-FFF2-40B4-BE49-F238E27FC236}">
                <a16:creationId xmlns:a16="http://schemas.microsoft.com/office/drawing/2014/main" id="{054A4573-EF96-41AB-8BCF-C7446ACC1E0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C5B1B02-7537-4610-950D-154AFFFA04F7}"/>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54048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4CB3DC-8173-4B4A-8FED-55865BB4569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2A01848-C45F-4BD4-9277-58E87E9718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6D963E5-BBBA-4218-8681-654C5B6EC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B62A829-349B-4E0B-8D39-4FDBD13DDFD6}"/>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6" name="Espace réservé du pied de page 5">
            <a:extLst>
              <a:ext uri="{FF2B5EF4-FFF2-40B4-BE49-F238E27FC236}">
                <a16:creationId xmlns:a16="http://schemas.microsoft.com/office/drawing/2014/main" id="{1FF26366-E144-4C2A-8099-D3ED485C899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293B735-AF76-471A-88DD-32B996172183}"/>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5156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D88B66-E1C1-463D-9042-54CC4AA212A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B2F0F03-5BDA-416D-A65F-1DA899811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B854006-85A3-41DC-98D1-50D5C6699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0B286B-3EF3-4A16-BFB5-25D0C344A8AE}"/>
              </a:ext>
            </a:extLst>
          </p:cNvPr>
          <p:cNvSpPr>
            <a:spLocks noGrp="1"/>
          </p:cNvSpPr>
          <p:nvPr>
            <p:ph type="dt" sz="half" idx="10"/>
          </p:nvPr>
        </p:nvSpPr>
        <p:spPr/>
        <p:txBody>
          <a:bodyPr/>
          <a:lstStyle/>
          <a:p>
            <a:fld id="{C469D2BC-DB18-4B0C-8E76-B0A4FA9428AA}" type="datetimeFigureOut">
              <a:rPr lang="fr-FR" smtClean="0"/>
              <a:t>22/06/2020</a:t>
            </a:fld>
            <a:endParaRPr lang="fr-FR"/>
          </a:p>
        </p:txBody>
      </p:sp>
      <p:sp>
        <p:nvSpPr>
          <p:cNvPr id="6" name="Espace réservé du pied de page 5">
            <a:extLst>
              <a:ext uri="{FF2B5EF4-FFF2-40B4-BE49-F238E27FC236}">
                <a16:creationId xmlns:a16="http://schemas.microsoft.com/office/drawing/2014/main" id="{FDFBE752-F45C-4E74-9FE1-62DAD546472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91C384-B253-4806-9354-7DA05750CA8B}"/>
              </a:ext>
            </a:extLst>
          </p:cNvPr>
          <p:cNvSpPr>
            <a:spLocks noGrp="1"/>
          </p:cNvSpPr>
          <p:nvPr>
            <p:ph type="sldNum" sz="quarter" idx="12"/>
          </p:nvPr>
        </p:nvSpPr>
        <p:spPr/>
        <p:txBody>
          <a:bodyPr/>
          <a:lstStyle/>
          <a:p>
            <a:fld id="{14F87928-B34E-4314-83B6-041B71CF9A7A}" type="slidenum">
              <a:rPr lang="fr-FR" smtClean="0"/>
              <a:t>‹N°›</a:t>
            </a:fld>
            <a:endParaRPr lang="fr-FR"/>
          </a:p>
        </p:txBody>
      </p:sp>
    </p:spTree>
    <p:extLst>
      <p:ext uri="{BB962C8B-B14F-4D97-AF65-F5344CB8AC3E}">
        <p14:creationId xmlns:p14="http://schemas.microsoft.com/office/powerpoint/2010/main" val="220352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E5D262-C3C8-4D49-90AA-B2F5905CD5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5262D70-FC1B-4277-82B6-20181510F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17BB849-6957-4E52-8E52-FFCE6F8567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9D2BC-DB18-4B0C-8E76-B0A4FA9428AA}" type="datetimeFigureOut">
              <a:rPr lang="fr-FR" smtClean="0"/>
              <a:t>22/06/2020</a:t>
            </a:fld>
            <a:endParaRPr lang="fr-FR"/>
          </a:p>
        </p:txBody>
      </p:sp>
      <p:sp>
        <p:nvSpPr>
          <p:cNvPr id="5" name="Espace réservé du pied de page 4">
            <a:extLst>
              <a:ext uri="{FF2B5EF4-FFF2-40B4-BE49-F238E27FC236}">
                <a16:creationId xmlns:a16="http://schemas.microsoft.com/office/drawing/2014/main" id="{39DD6050-34C7-4ECA-856F-85514A21B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9227FE-A6F0-4E19-955E-460A893C19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F87928-B34E-4314-83B6-041B71CF9A7A}" type="slidenum">
              <a:rPr lang="fr-FR" smtClean="0"/>
              <a:t>‹N°›</a:t>
            </a:fld>
            <a:endParaRPr lang="fr-FR"/>
          </a:p>
        </p:txBody>
      </p:sp>
    </p:spTree>
    <p:extLst>
      <p:ext uri="{BB962C8B-B14F-4D97-AF65-F5344CB8AC3E}">
        <p14:creationId xmlns:p14="http://schemas.microsoft.com/office/powerpoint/2010/main" val="207403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hyperlink" Target="https://livingourvalues.starbucks.com/en-us/"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VpPisi1F5jI&amp;list=PL4DD39D3B9D8389D3&amp;index=2" TargetMode="External"/><Relationship Id="rId3" Type="http://schemas.openxmlformats.org/officeDocument/2006/relationships/hyperlink" Target="https://www.businessmanagementideas.com/notes/management-notes/corporate-social-responsibility/management-ethics-meaning-need-and-importance/5319" TargetMode="External"/><Relationship Id="rId7" Type="http://schemas.openxmlformats.org/officeDocument/2006/relationships/hyperlink" Target="https://www.starbucks.com/about-us/company-information/business-ethics-and-compliance" TargetMode="External"/><Relationship Id="rId2" Type="http://schemas.openxmlformats.org/officeDocument/2006/relationships/hyperlink" Target="https://www.merriam-webster.com/dictionary/ethic" TargetMode="External"/><Relationship Id="rId1" Type="http://schemas.openxmlformats.org/officeDocument/2006/relationships/slideLayout" Target="../slideLayouts/slideLayout2.xml"/><Relationship Id="rId6" Type="http://schemas.openxmlformats.org/officeDocument/2006/relationships/hyperlink" Target="https://www.upcounsel.com/code-of-ethics-examples" TargetMode="External"/><Relationship Id="rId5" Type="http://schemas.openxmlformats.org/officeDocument/2006/relationships/hyperlink" Target="https://www.youtube.com/watch?v=0vScvaAw56g" TargetMode="External"/><Relationship Id="rId4" Type="http://schemas.openxmlformats.org/officeDocument/2006/relationships/hyperlink" Target="https://www.businessmanagementideas.com/business/ethics-business/ethical-and-unethical-behaviour-at-workplace-ethics-management/1205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7A468-839B-4057-8379-FA52FAC1F8A5}"/>
              </a:ext>
            </a:extLst>
          </p:cNvPr>
          <p:cNvSpPr>
            <a:spLocks noGrp="1"/>
          </p:cNvSpPr>
          <p:nvPr>
            <p:ph type="ctrTitle"/>
          </p:nvPr>
        </p:nvSpPr>
        <p:spPr>
          <a:xfrm>
            <a:off x="6467475" y="1482725"/>
            <a:ext cx="4210050" cy="2387600"/>
          </a:xfrm>
        </p:spPr>
        <p:txBody>
          <a:bodyPr>
            <a:normAutofit/>
          </a:bodyPr>
          <a:lstStyle/>
          <a:p>
            <a:pPr algn="l"/>
            <a:r>
              <a:rPr lang="fr-FR" sz="6600" dirty="0">
                <a:latin typeface="Bahnschrift Condensed" panose="020B0502040204020203" pitchFamily="34" charset="0"/>
              </a:rPr>
              <a:t>ETHICS AND MANAGEMENT</a:t>
            </a:r>
          </a:p>
        </p:txBody>
      </p:sp>
      <p:sp>
        <p:nvSpPr>
          <p:cNvPr id="4" name="Rectangle 3">
            <a:extLst>
              <a:ext uri="{FF2B5EF4-FFF2-40B4-BE49-F238E27FC236}">
                <a16:creationId xmlns:a16="http://schemas.microsoft.com/office/drawing/2014/main" id="{B1042EE2-0C7D-4DD8-892C-6EF69EF108D2}"/>
              </a:ext>
            </a:extLst>
          </p:cNvPr>
          <p:cNvSpPr/>
          <p:nvPr/>
        </p:nvSpPr>
        <p:spPr>
          <a:xfrm>
            <a:off x="-1" y="-1"/>
            <a:ext cx="4286251" cy="68580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31D6DD8-EF5E-4ACC-8A06-7D15150E3AB8}"/>
              </a:ext>
            </a:extLst>
          </p:cNvPr>
          <p:cNvSpPr/>
          <p:nvPr/>
        </p:nvSpPr>
        <p:spPr>
          <a:xfrm>
            <a:off x="6467475" y="4181475"/>
            <a:ext cx="5724529"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821ACF2-22C5-427F-8C79-BF0910EA80F8}"/>
              </a:ext>
            </a:extLst>
          </p:cNvPr>
          <p:cNvPicPr>
            <a:picLocks noChangeAspect="1"/>
          </p:cNvPicPr>
          <p:nvPr/>
        </p:nvPicPr>
        <p:blipFill rotWithShape="1">
          <a:blip r:embed="rId2">
            <a:extLst>
              <a:ext uri="{28A0092B-C50C-407E-A947-70E740481C1C}">
                <a14:useLocalDpi xmlns:a14="http://schemas.microsoft.com/office/drawing/2010/main" val="0"/>
              </a:ext>
            </a:extLst>
          </a:blip>
          <a:srcRect l="4597" r="47573"/>
          <a:stretch/>
        </p:blipFill>
        <p:spPr>
          <a:xfrm>
            <a:off x="1259682" y="702372"/>
            <a:ext cx="4657725" cy="5453253"/>
          </a:xfrm>
          <a:prstGeom prst="rect">
            <a:avLst/>
          </a:prstGeom>
        </p:spPr>
      </p:pic>
      <p:sp>
        <p:nvSpPr>
          <p:cNvPr id="10" name="Titre 1">
            <a:extLst>
              <a:ext uri="{FF2B5EF4-FFF2-40B4-BE49-F238E27FC236}">
                <a16:creationId xmlns:a16="http://schemas.microsoft.com/office/drawing/2014/main" id="{684112C0-24BD-4CB9-995E-40DF4F8E7126}"/>
              </a:ext>
            </a:extLst>
          </p:cNvPr>
          <p:cNvSpPr txBox="1">
            <a:spLocks/>
          </p:cNvSpPr>
          <p:nvPr/>
        </p:nvSpPr>
        <p:spPr>
          <a:xfrm>
            <a:off x="6722268" y="4252913"/>
            <a:ext cx="4210050" cy="5905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i="1" dirty="0">
                <a:solidFill>
                  <a:schemeClr val="bg1"/>
                </a:solidFill>
                <a:latin typeface="Courier New" panose="02070309020205020404" pitchFamily="49" charset="0"/>
                <a:cs typeface="Courier New" panose="02070309020205020404" pitchFamily="49" charset="0"/>
              </a:rPr>
              <a:t>Annabelle Fabregal</a:t>
            </a:r>
          </a:p>
        </p:txBody>
      </p:sp>
    </p:spTree>
    <p:extLst>
      <p:ext uri="{BB962C8B-B14F-4D97-AF65-F5344CB8AC3E}">
        <p14:creationId xmlns:p14="http://schemas.microsoft.com/office/powerpoint/2010/main" val="95883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9</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2" name="ZoneTexte 11">
            <a:extLst>
              <a:ext uri="{FF2B5EF4-FFF2-40B4-BE49-F238E27FC236}">
                <a16:creationId xmlns:a16="http://schemas.microsoft.com/office/drawing/2014/main" id="{552BF90D-CCA3-48F7-B984-0ADAE27EB2A0}"/>
              </a:ext>
            </a:extLst>
          </p:cNvPr>
          <p:cNvSpPr txBox="1"/>
          <p:nvPr/>
        </p:nvSpPr>
        <p:spPr>
          <a:xfrm>
            <a:off x="336802" y="173428"/>
            <a:ext cx="5523704" cy="769441"/>
          </a:xfrm>
          <a:prstGeom prst="rect">
            <a:avLst/>
          </a:prstGeom>
          <a:noFill/>
        </p:spPr>
        <p:txBody>
          <a:bodyPr wrap="square" rtlCol="0">
            <a:spAutoFit/>
          </a:bodyPr>
          <a:lstStyle/>
          <a:p>
            <a:r>
              <a:rPr lang="en-US" sz="4400" dirty="0">
                <a:latin typeface="Bahnschrift Condensed" panose="020B0502040204020203" pitchFamily="34" charset="0"/>
              </a:rPr>
              <a:t>Ethical behavior ?</a:t>
            </a:r>
          </a:p>
        </p:txBody>
      </p:sp>
      <p:sp>
        <p:nvSpPr>
          <p:cNvPr id="13" name="ZoneTexte 12">
            <a:extLst>
              <a:ext uri="{FF2B5EF4-FFF2-40B4-BE49-F238E27FC236}">
                <a16:creationId xmlns:a16="http://schemas.microsoft.com/office/drawing/2014/main" id="{089531B7-A687-4344-91B6-486CD7DE58BA}"/>
              </a:ext>
            </a:extLst>
          </p:cNvPr>
          <p:cNvSpPr txBox="1"/>
          <p:nvPr/>
        </p:nvSpPr>
        <p:spPr>
          <a:xfrm>
            <a:off x="5752979" y="219594"/>
            <a:ext cx="5523704" cy="1446550"/>
          </a:xfrm>
          <a:prstGeom prst="rect">
            <a:avLst/>
          </a:prstGeom>
          <a:noFill/>
        </p:spPr>
        <p:txBody>
          <a:bodyPr wrap="square" rtlCol="0">
            <a:spAutoFit/>
          </a:bodyPr>
          <a:lstStyle/>
          <a:p>
            <a:pPr algn="r"/>
            <a:r>
              <a:rPr lang="en-US" sz="4400" dirty="0">
                <a:latin typeface="Courier New" panose="02070309020205020404" pitchFamily="49" charset="0"/>
                <a:cs typeface="Courier New" panose="02070309020205020404" pitchFamily="49" charset="0"/>
              </a:rPr>
              <a:t>Issues intensity</a:t>
            </a:r>
          </a:p>
        </p:txBody>
      </p:sp>
      <p:pic>
        <p:nvPicPr>
          <p:cNvPr id="3" name="Image 2">
            <a:extLst>
              <a:ext uri="{FF2B5EF4-FFF2-40B4-BE49-F238E27FC236}">
                <a16:creationId xmlns:a16="http://schemas.microsoft.com/office/drawing/2014/main" id="{9D29117A-6325-41BF-BC12-249BD2D91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62" y="1942243"/>
            <a:ext cx="9008921" cy="4437330"/>
          </a:xfrm>
          <a:prstGeom prst="rect">
            <a:avLst/>
          </a:prstGeom>
        </p:spPr>
      </p:pic>
    </p:spTree>
    <p:extLst>
      <p:ext uri="{BB962C8B-B14F-4D97-AF65-F5344CB8AC3E}">
        <p14:creationId xmlns:p14="http://schemas.microsoft.com/office/powerpoint/2010/main" val="1718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10</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ZoneTexte 10">
            <a:extLst>
              <a:ext uri="{FF2B5EF4-FFF2-40B4-BE49-F238E27FC236}">
                <a16:creationId xmlns:a16="http://schemas.microsoft.com/office/drawing/2014/main" id="{B60C9B91-F2AF-41BB-AC9C-695A61181DD7}"/>
              </a:ext>
            </a:extLst>
          </p:cNvPr>
          <p:cNvSpPr txBox="1"/>
          <p:nvPr/>
        </p:nvSpPr>
        <p:spPr>
          <a:xfrm>
            <a:off x="336802" y="173428"/>
            <a:ext cx="9912098" cy="769441"/>
          </a:xfrm>
          <a:prstGeom prst="rect">
            <a:avLst/>
          </a:prstGeom>
          <a:noFill/>
        </p:spPr>
        <p:txBody>
          <a:bodyPr wrap="square" rtlCol="0">
            <a:spAutoFit/>
          </a:bodyPr>
          <a:lstStyle/>
          <a:p>
            <a:r>
              <a:rPr lang="en-US" sz="4400" dirty="0">
                <a:latin typeface="Bahnschrift Condensed" panose="020B0502040204020203" pitchFamily="34" charset="0"/>
              </a:rPr>
              <a:t>How to manage with an ethical behavior ?</a:t>
            </a:r>
          </a:p>
        </p:txBody>
      </p:sp>
      <p:pic>
        <p:nvPicPr>
          <p:cNvPr id="12" name="Image 11">
            <a:extLst>
              <a:ext uri="{FF2B5EF4-FFF2-40B4-BE49-F238E27FC236}">
                <a16:creationId xmlns:a16="http://schemas.microsoft.com/office/drawing/2014/main" id="{CFECDB97-2D43-47E1-AC83-DF6F1DF2F506}"/>
              </a:ext>
            </a:extLst>
          </p:cNvPr>
          <p:cNvPicPr>
            <a:picLocks noChangeAspect="1"/>
          </p:cNvPicPr>
          <p:nvPr/>
        </p:nvPicPr>
        <p:blipFill rotWithShape="1">
          <a:blip r:embed="rId4">
            <a:extLst>
              <a:ext uri="{28A0092B-C50C-407E-A947-70E740481C1C}">
                <a14:useLocalDpi xmlns:a14="http://schemas.microsoft.com/office/drawing/2010/main" val="0"/>
              </a:ext>
            </a:extLst>
          </a:blip>
          <a:srcRect l="7900" t="18018" r="6400" b="16817"/>
          <a:stretch/>
        </p:blipFill>
        <p:spPr>
          <a:xfrm>
            <a:off x="3045459" y="1268878"/>
            <a:ext cx="2934037" cy="1485848"/>
          </a:xfrm>
          <a:prstGeom prst="rect">
            <a:avLst/>
          </a:prstGeom>
        </p:spPr>
      </p:pic>
      <p:sp>
        <p:nvSpPr>
          <p:cNvPr id="13" name="ZoneTexte 12">
            <a:extLst>
              <a:ext uri="{FF2B5EF4-FFF2-40B4-BE49-F238E27FC236}">
                <a16:creationId xmlns:a16="http://schemas.microsoft.com/office/drawing/2014/main" id="{9D3A3FCE-483A-45DC-9A47-4E3D96539E4B}"/>
              </a:ext>
            </a:extLst>
          </p:cNvPr>
          <p:cNvSpPr txBox="1"/>
          <p:nvPr/>
        </p:nvSpPr>
        <p:spPr>
          <a:xfrm>
            <a:off x="7603171" y="1268878"/>
            <a:ext cx="3130805" cy="707886"/>
          </a:xfrm>
          <a:prstGeom prst="rect">
            <a:avLst/>
          </a:prstGeom>
          <a:noFill/>
        </p:spPr>
        <p:txBody>
          <a:bodyPr wrap="square" rtlCol="0">
            <a:spAutoFit/>
          </a:bodyPr>
          <a:lstStyle/>
          <a:p>
            <a:pPr algn="ctr"/>
            <a:r>
              <a:rPr lang="en-US" sz="2000" dirty="0">
                <a:latin typeface="Courier New" panose="02070309020205020404" pitchFamily="49" charset="0"/>
                <a:cs typeface="Courier New" panose="02070309020205020404" pitchFamily="49" charset="0"/>
              </a:rPr>
              <a:t>Paying </a:t>
            </a:r>
            <a:r>
              <a:rPr lang="en-US" sz="2000" b="1" dirty="0">
                <a:latin typeface="Courier New" panose="02070309020205020404" pitchFamily="49" charset="0"/>
                <a:cs typeface="Courier New" panose="02070309020205020404" pitchFamily="49" charset="0"/>
              </a:rPr>
              <a:t>attention</a:t>
            </a:r>
            <a:r>
              <a:rPr lang="en-US" sz="2000" dirty="0">
                <a:latin typeface="Courier New" panose="02070309020205020404" pitchFamily="49" charset="0"/>
                <a:cs typeface="Courier New" panose="02070309020205020404" pitchFamily="49" charset="0"/>
              </a:rPr>
              <a:t> to employee </a:t>
            </a:r>
            <a:r>
              <a:rPr lang="en-US" sz="2000" b="1" dirty="0">
                <a:latin typeface="Courier New" panose="02070309020205020404" pitchFamily="49" charset="0"/>
                <a:cs typeface="Courier New" panose="02070309020205020404" pitchFamily="49" charset="0"/>
              </a:rPr>
              <a:t>selection</a:t>
            </a:r>
            <a:endParaRPr lang="fr-FR" sz="2000" b="1" dirty="0">
              <a:latin typeface="Courier New" panose="02070309020205020404" pitchFamily="49" charset="0"/>
              <a:cs typeface="Courier New" panose="02070309020205020404" pitchFamily="49" charset="0"/>
            </a:endParaRPr>
          </a:p>
        </p:txBody>
      </p:sp>
      <p:sp>
        <p:nvSpPr>
          <p:cNvPr id="14" name="ZoneTexte 13">
            <a:extLst>
              <a:ext uri="{FF2B5EF4-FFF2-40B4-BE49-F238E27FC236}">
                <a16:creationId xmlns:a16="http://schemas.microsoft.com/office/drawing/2014/main" id="{EA0A1A8F-B2AC-481F-84E6-8B57F0B7464D}"/>
              </a:ext>
            </a:extLst>
          </p:cNvPr>
          <p:cNvSpPr txBox="1"/>
          <p:nvPr/>
        </p:nvSpPr>
        <p:spPr>
          <a:xfrm>
            <a:off x="2591499" y="2896497"/>
            <a:ext cx="3841958" cy="1631216"/>
          </a:xfrm>
          <a:prstGeom prst="rect">
            <a:avLst/>
          </a:prstGeom>
          <a:noFill/>
        </p:spPr>
        <p:txBody>
          <a:bodyPr wrap="square" rtlCol="0">
            <a:spAutoFit/>
          </a:bodyPr>
          <a:lstStyle/>
          <a:p>
            <a:pPr algn="just"/>
            <a:r>
              <a:rPr lang="en-US" sz="2000" dirty="0">
                <a:latin typeface="Courier New" panose="02070309020205020404" pitchFamily="49" charset="0"/>
                <a:cs typeface="Courier New" panose="02070309020205020404" pitchFamily="49" charset="0"/>
              </a:rPr>
              <a:t>A formal statement of an organization’s primary </a:t>
            </a:r>
            <a:r>
              <a:rPr lang="en-US" sz="2000" b="1" dirty="0">
                <a:latin typeface="Courier New" panose="02070309020205020404" pitchFamily="49" charset="0"/>
                <a:cs typeface="Courier New" panose="02070309020205020404" pitchFamily="49" charset="0"/>
              </a:rPr>
              <a:t>values</a:t>
            </a:r>
            <a:r>
              <a:rPr lang="en-US" sz="2000" dirty="0">
                <a:latin typeface="Courier New" panose="02070309020205020404" pitchFamily="49" charset="0"/>
                <a:cs typeface="Courier New" panose="02070309020205020404" pitchFamily="49" charset="0"/>
              </a:rPr>
              <a:t> and the ethical </a:t>
            </a:r>
            <a:r>
              <a:rPr lang="en-US" sz="2000" b="1" dirty="0">
                <a:latin typeface="Courier New" panose="02070309020205020404" pitchFamily="49" charset="0"/>
                <a:cs typeface="Courier New" panose="02070309020205020404" pitchFamily="49" charset="0"/>
              </a:rPr>
              <a:t>rules</a:t>
            </a:r>
            <a:r>
              <a:rPr lang="en-US" sz="2000" dirty="0">
                <a:latin typeface="Courier New" panose="02070309020205020404" pitchFamily="49" charset="0"/>
                <a:cs typeface="Courier New" panose="02070309020205020404" pitchFamily="49" charset="0"/>
              </a:rPr>
              <a:t> it expects its employees to </a:t>
            </a:r>
            <a:r>
              <a:rPr lang="en-US" sz="2000" b="1" dirty="0">
                <a:latin typeface="Courier New" panose="02070309020205020404" pitchFamily="49" charset="0"/>
                <a:cs typeface="Courier New" panose="02070309020205020404" pitchFamily="49" charset="0"/>
              </a:rPr>
              <a:t>follow</a:t>
            </a:r>
            <a:r>
              <a:rPr lang="en-US" sz="2000" dirty="0">
                <a:latin typeface="Courier New" panose="02070309020205020404" pitchFamily="49" charset="0"/>
                <a:cs typeface="Courier New" panose="02070309020205020404" pitchFamily="49" charset="0"/>
              </a:rPr>
              <a:t>.</a:t>
            </a:r>
            <a:endParaRPr lang="fr-FR" sz="2000" dirty="0">
              <a:latin typeface="Courier New" panose="02070309020205020404" pitchFamily="49" charset="0"/>
              <a:cs typeface="Courier New" panose="02070309020205020404" pitchFamily="49" charset="0"/>
            </a:endParaRPr>
          </a:p>
        </p:txBody>
      </p:sp>
      <p:pic>
        <p:nvPicPr>
          <p:cNvPr id="15" name="Image 14">
            <a:extLst>
              <a:ext uri="{FF2B5EF4-FFF2-40B4-BE49-F238E27FC236}">
                <a16:creationId xmlns:a16="http://schemas.microsoft.com/office/drawing/2014/main" id="{340DC82E-A321-4A2A-9AD0-153F76507146}"/>
              </a:ext>
            </a:extLst>
          </p:cNvPr>
          <p:cNvPicPr>
            <a:picLocks noChangeAspect="1"/>
          </p:cNvPicPr>
          <p:nvPr/>
        </p:nvPicPr>
        <p:blipFill rotWithShape="1">
          <a:blip r:embed="rId5">
            <a:extLst>
              <a:ext uri="{28A0092B-C50C-407E-A947-70E740481C1C}">
                <a14:useLocalDpi xmlns:a14="http://schemas.microsoft.com/office/drawing/2010/main" val="0"/>
              </a:ext>
            </a:extLst>
          </a:blip>
          <a:srcRect l="26718" t="14982"/>
          <a:stretch/>
        </p:blipFill>
        <p:spPr>
          <a:xfrm rot="18749982" flipH="1">
            <a:off x="610854" y="2183243"/>
            <a:ext cx="1682208" cy="1846340"/>
          </a:xfrm>
          <a:prstGeom prst="rect">
            <a:avLst/>
          </a:prstGeom>
        </p:spPr>
      </p:pic>
      <p:sp>
        <p:nvSpPr>
          <p:cNvPr id="16" name="ZoneTexte 15">
            <a:extLst>
              <a:ext uri="{FF2B5EF4-FFF2-40B4-BE49-F238E27FC236}">
                <a16:creationId xmlns:a16="http://schemas.microsoft.com/office/drawing/2014/main" id="{28FAD6E8-E11D-4CB0-A656-F5D8411E6A9F}"/>
              </a:ext>
            </a:extLst>
          </p:cNvPr>
          <p:cNvSpPr txBox="1"/>
          <p:nvPr/>
        </p:nvSpPr>
        <p:spPr>
          <a:xfrm>
            <a:off x="7429388" y="4019881"/>
            <a:ext cx="3130805" cy="1015663"/>
          </a:xfrm>
          <a:prstGeom prst="rect">
            <a:avLst/>
          </a:prstGeom>
          <a:noFill/>
        </p:spPr>
        <p:txBody>
          <a:bodyPr wrap="square" rtlCol="0">
            <a:spAutoFit/>
          </a:bodyPr>
          <a:lstStyle/>
          <a:p>
            <a:pPr algn="ctr"/>
            <a:r>
              <a:rPr lang="en-US" sz="2000" b="1" dirty="0">
                <a:latin typeface="Courier New" panose="02070309020205020404" pitchFamily="49" charset="0"/>
                <a:cs typeface="Courier New" panose="02070309020205020404" pitchFamily="49" charset="0"/>
              </a:rPr>
              <a:t>Leadership role </a:t>
            </a:r>
          </a:p>
          <a:p>
            <a:pPr algn="ctr"/>
            <a:r>
              <a:rPr lang="en-US" sz="2000" dirty="0">
                <a:latin typeface="Courier New" panose="02070309020205020404" pitchFamily="49" charset="0"/>
                <a:cs typeface="Courier New" panose="02070309020205020404" pitchFamily="49" charset="0"/>
              </a:rPr>
              <a:t>= what they do is more important</a:t>
            </a:r>
            <a:endParaRPr lang="fr-FR" sz="2000" dirty="0">
              <a:latin typeface="Courier New" panose="02070309020205020404" pitchFamily="49" charset="0"/>
              <a:cs typeface="Courier New" panose="02070309020205020404" pitchFamily="49" charset="0"/>
            </a:endParaRPr>
          </a:p>
        </p:txBody>
      </p:sp>
      <p:pic>
        <p:nvPicPr>
          <p:cNvPr id="17" name="Image 16">
            <a:extLst>
              <a:ext uri="{FF2B5EF4-FFF2-40B4-BE49-F238E27FC236}">
                <a16:creationId xmlns:a16="http://schemas.microsoft.com/office/drawing/2014/main" id="{7445E583-D878-4E70-B008-79F31427D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1171" y="2290805"/>
            <a:ext cx="3407240" cy="1631216"/>
          </a:xfrm>
          <a:prstGeom prst="rect">
            <a:avLst/>
          </a:prstGeom>
        </p:spPr>
      </p:pic>
      <p:sp>
        <p:nvSpPr>
          <p:cNvPr id="18" name="ZoneTexte 17">
            <a:extLst>
              <a:ext uri="{FF2B5EF4-FFF2-40B4-BE49-F238E27FC236}">
                <a16:creationId xmlns:a16="http://schemas.microsoft.com/office/drawing/2014/main" id="{DEAC567E-3C6B-46FB-A894-2C8084119B1D}"/>
              </a:ext>
            </a:extLst>
          </p:cNvPr>
          <p:cNvSpPr txBox="1"/>
          <p:nvPr/>
        </p:nvSpPr>
        <p:spPr>
          <a:xfrm>
            <a:off x="7793968" y="5540711"/>
            <a:ext cx="3523033" cy="1015663"/>
          </a:xfrm>
          <a:prstGeom prst="rect">
            <a:avLst/>
          </a:prstGeom>
          <a:noFill/>
        </p:spPr>
        <p:txBody>
          <a:bodyPr wrap="square" rtlCol="0">
            <a:spAutoFit/>
          </a:bodyPr>
          <a:lstStyle/>
          <a:p>
            <a:pPr algn="ctr"/>
            <a:r>
              <a:rPr lang="en-US" sz="2000" dirty="0">
                <a:latin typeface="Courier New" panose="02070309020205020404" pitchFamily="49" charset="0"/>
                <a:cs typeface="Courier New" panose="02070309020205020404" pitchFamily="49" charset="0"/>
              </a:rPr>
              <a:t>Taking into account </a:t>
            </a:r>
            <a:r>
              <a:rPr lang="en-US" sz="2000" b="1" dirty="0">
                <a:latin typeface="Courier New" panose="02070309020205020404" pitchFamily="49" charset="0"/>
                <a:cs typeface="Courier New" panose="02070309020205020404" pitchFamily="49" charset="0"/>
              </a:rPr>
              <a:t>how</a:t>
            </a:r>
            <a:r>
              <a:rPr lang="en-US" sz="2000" dirty="0">
                <a:latin typeface="Courier New" panose="02070309020205020404" pitchFamily="49" charset="0"/>
                <a:cs typeface="Courier New" panose="02070309020205020404" pitchFamily="49" charset="0"/>
              </a:rPr>
              <a:t> goals are achieved</a:t>
            </a:r>
            <a:endParaRPr lang="fr-FR" sz="2000" dirty="0">
              <a:latin typeface="Courier New" panose="02070309020205020404" pitchFamily="49" charset="0"/>
              <a:cs typeface="Courier New" panose="02070309020205020404" pitchFamily="49" charset="0"/>
            </a:endParaRPr>
          </a:p>
        </p:txBody>
      </p:sp>
      <p:pic>
        <p:nvPicPr>
          <p:cNvPr id="20" name="Image 19">
            <a:extLst>
              <a:ext uri="{FF2B5EF4-FFF2-40B4-BE49-F238E27FC236}">
                <a16:creationId xmlns:a16="http://schemas.microsoft.com/office/drawing/2014/main" id="{211E5E4A-F9C3-460B-BEED-7C9624A419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9789" y="5055585"/>
            <a:ext cx="1614372" cy="1590747"/>
          </a:xfrm>
          <a:prstGeom prst="rect">
            <a:avLst/>
          </a:prstGeom>
        </p:spPr>
      </p:pic>
      <p:sp>
        <p:nvSpPr>
          <p:cNvPr id="21" name="ZoneTexte 20">
            <a:extLst>
              <a:ext uri="{FF2B5EF4-FFF2-40B4-BE49-F238E27FC236}">
                <a16:creationId xmlns:a16="http://schemas.microsoft.com/office/drawing/2014/main" id="{7C01AE4E-091F-4FDD-AAE4-CE166D0BE0BD}"/>
              </a:ext>
            </a:extLst>
          </p:cNvPr>
          <p:cNvSpPr txBox="1"/>
          <p:nvPr/>
        </p:nvSpPr>
        <p:spPr>
          <a:xfrm>
            <a:off x="3079872" y="4835489"/>
            <a:ext cx="3523033" cy="400110"/>
          </a:xfrm>
          <a:prstGeom prst="rect">
            <a:avLst/>
          </a:prstGeom>
          <a:noFill/>
        </p:spPr>
        <p:txBody>
          <a:bodyPr wrap="square" rtlCol="0">
            <a:spAutoFit/>
          </a:bodyPr>
          <a:lstStyle/>
          <a:p>
            <a:pPr algn="ctr"/>
            <a:r>
              <a:rPr lang="en-US" sz="2000" dirty="0">
                <a:latin typeface="Courier New" panose="02070309020205020404" pitchFamily="49" charset="0"/>
                <a:cs typeface="Courier New" panose="02070309020205020404" pitchFamily="49" charset="0"/>
              </a:rPr>
              <a:t>Using ethics training</a:t>
            </a:r>
            <a:endParaRPr lang="fr-FR" sz="2000" dirty="0">
              <a:latin typeface="Courier New" panose="02070309020205020404" pitchFamily="49" charset="0"/>
              <a:cs typeface="Courier New" panose="02070309020205020404" pitchFamily="49" charset="0"/>
            </a:endParaRPr>
          </a:p>
        </p:txBody>
      </p:sp>
      <p:sp>
        <p:nvSpPr>
          <p:cNvPr id="22" name="ZoneTexte 21">
            <a:extLst>
              <a:ext uri="{FF2B5EF4-FFF2-40B4-BE49-F238E27FC236}">
                <a16:creationId xmlns:a16="http://schemas.microsoft.com/office/drawing/2014/main" id="{8D76B3DF-028E-45F4-8990-F54D547EB53D}"/>
              </a:ext>
            </a:extLst>
          </p:cNvPr>
          <p:cNvSpPr txBox="1"/>
          <p:nvPr/>
        </p:nvSpPr>
        <p:spPr>
          <a:xfrm>
            <a:off x="1758376" y="5379809"/>
            <a:ext cx="3523033" cy="1323439"/>
          </a:xfrm>
          <a:prstGeom prst="rect">
            <a:avLst/>
          </a:prstGeom>
          <a:noFill/>
        </p:spPr>
        <p:txBody>
          <a:bodyPr wrap="square" rtlCol="0">
            <a:spAutoFit/>
          </a:bodyPr>
          <a:lstStyle/>
          <a:p>
            <a:pPr algn="ctr"/>
            <a:r>
              <a:rPr lang="en-US" sz="2000" dirty="0">
                <a:latin typeface="Courier New" panose="02070309020205020404" pitchFamily="49" charset="0"/>
                <a:cs typeface="Courier New" panose="02070309020205020404" pitchFamily="49" charset="0"/>
              </a:rPr>
              <a:t>Acting in the </a:t>
            </a:r>
            <a:r>
              <a:rPr lang="en-US" sz="2000" b="1" dirty="0">
                <a:latin typeface="Courier New" panose="02070309020205020404" pitchFamily="49" charset="0"/>
                <a:cs typeface="Courier New" panose="02070309020205020404" pitchFamily="49" charset="0"/>
              </a:rPr>
              <a:t>best interest</a:t>
            </a:r>
            <a:r>
              <a:rPr lang="en-US" sz="2000" dirty="0">
                <a:latin typeface="Courier New" panose="02070309020205020404" pitchFamily="49" charset="0"/>
                <a:cs typeface="Courier New" panose="02070309020205020404" pitchFamily="49" charset="0"/>
              </a:rPr>
              <a:t> of shareholders and stake holders </a:t>
            </a:r>
            <a:endParaRPr lang="fr-FR" sz="2000" dirty="0">
              <a:latin typeface="Courier New" panose="02070309020205020404" pitchFamily="49" charset="0"/>
              <a:cs typeface="Courier New" panose="02070309020205020404" pitchFamily="49" charset="0"/>
            </a:endParaRPr>
          </a:p>
        </p:txBody>
      </p:sp>
      <p:sp>
        <p:nvSpPr>
          <p:cNvPr id="24" name="ZoneTexte 23">
            <a:extLst>
              <a:ext uri="{FF2B5EF4-FFF2-40B4-BE49-F238E27FC236}">
                <a16:creationId xmlns:a16="http://schemas.microsoft.com/office/drawing/2014/main" id="{9C839D6D-CA9A-4335-B610-D37422C23965}"/>
              </a:ext>
            </a:extLst>
          </p:cNvPr>
          <p:cNvSpPr txBox="1"/>
          <p:nvPr/>
        </p:nvSpPr>
        <p:spPr>
          <a:xfrm>
            <a:off x="2093837" y="3102499"/>
            <a:ext cx="9018135" cy="1200329"/>
          </a:xfrm>
          <a:prstGeom prst="rect">
            <a:avLst/>
          </a:prstGeom>
          <a:noFill/>
        </p:spPr>
        <p:txBody>
          <a:bodyPr wrap="square" rtlCol="0">
            <a:spAutoFit/>
          </a:bodyPr>
          <a:lstStyle/>
          <a:p>
            <a:pPr algn="ctr"/>
            <a:r>
              <a:rPr lang="fr-FR" sz="3600" dirty="0"/>
              <a:t>And </a:t>
            </a:r>
            <a:r>
              <a:rPr lang="fr-FR" sz="3600" dirty="0" err="1"/>
              <a:t>you</a:t>
            </a:r>
            <a:r>
              <a:rPr lang="fr-FR" sz="3600" dirty="0"/>
              <a:t>, </a:t>
            </a:r>
            <a:r>
              <a:rPr lang="fr-FR" sz="3600" dirty="0" err="1"/>
              <a:t>what</a:t>
            </a:r>
            <a:r>
              <a:rPr lang="fr-FR" sz="3600" dirty="0"/>
              <a:t> do </a:t>
            </a:r>
            <a:r>
              <a:rPr lang="fr-FR" sz="3600" dirty="0" err="1"/>
              <a:t>you</a:t>
            </a:r>
            <a:r>
              <a:rPr lang="fr-FR" sz="3600" dirty="0"/>
              <a:t> </a:t>
            </a:r>
            <a:r>
              <a:rPr lang="fr-FR" sz="3600" dirty="0" err="1"/>
              <a:t>think</a:t>
            </a:r>
            <a:r>
              <a:rPr lang="fr-FR" sz="3600" dirty="0"/>
              <a:t> </a:t>
            </a:r>
            <a:r>
              <a:rPr lang="fr-FR" sz="3600" dirty="0" err="1"/>
              <a:t>is</a:t>
            </a:r>
            <a:r>
              <a:rPr lang="fr-FR" sz="3600" dirty="0"/>
              <a:t> important when </a:t>
            </a:r>
            <a:r>
              <a:rPr lang="fr-FR" sz="3600" dirty="0" err="1"/>
              <a:t>managing</a:t>
            </a:r>
            <a:r>
              <a:rPr lang="fr-FR" sz="3600" dirty="0"/>
              <a:t> with </a:t>
            </a:r>
            <a:r>
              <a:rPr lang="fr-FR" sz="3600" dirty="0" err="1"/>
              <a:t>ethical</a:t>
            </a:r>
            <a:r>
              <a:rPr lang="fr-FR" sz="3600" dirty="0"/>
              <a:t> </a:t>
            </a:r>
            <a:r>
              <a:rPr lang="fr-FR" sz="3600" dirty="0" err="1"/>
              <a:t>behavior</a:t>
            </a:r>
            <a:r>
              <a:rPr lang="fr-FR" sz="3600" dirty="0"/>
              <a:t> ?</a:t>
            </a:r>
          </a:p>
        </p:txBody>
      </p:sp>
    </p:spTree>
    <p:extLst>
      <p:ext uri="{BB962C8B-B14F-4D97-AF65-F5344CB8AC3E}">
        <p14:creationId xmlns:p14="http://schemas.microsoft.com/office/powerpoint/2010/main" val="260350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out)">
                                      <p:cBhvr>
                                        <p:cTn id="22" dur="20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26" presetClass="emph" presetSubtype="0" fill="hold" grpId="1" nodeType="withEffect">
                                  <p:stCondLst>
                                    <p:cond delay="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26" presetClass="emph" presetSubtype="0" fill="hold" grpId="1" nodeType="withEffect">
                                  <p:stCondLst>
                                    <p:cond delay="0"/>
                                  </p:stCondLst>
                                  <p:childTnLst>
                                    <p:animEffect transition="out" filter="fade">
                                      <p:cBhvr>
                                        <p:cTn id="35" dur="500" tmFilter="0, 0; .2, .5; .8, .5; 1, 0"/>
                                        <p:tgtEl>
                                          <p:spTgt spid="16"/>
                                        </p:tgtEl>
                                      </p:cBhvr>
                                    </p:animEffect>
                                    <p:animScale>
                                      <p:cBhvr>
                                        <p:cTn id="36" dur="250" autoRev="1" fill="hold"/>
                                        <p:tgtEl>
                                          <p:spTgt spid="16"/>
                                        </p:tgtEl>
                                      </p:cBhvr>
                                      <p:by x="105000" y="105000"/>
                                    </p:animScale>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26" presetClass="emph" presetSubtype="0" fill="hold" grpId="1" nodeType="withEffect">
                                  <p:stCondLst>
                                    <p:cond delay="0"/>
                                  </p:stCondLst>
                                  <p:childTnLst>
                                    <p:animEffect transition="out" filter="fade">
                                      <p:cBhvr>
                                        <p:cTn id="46" dur="500" tmFilter="0, 0; .2, .5; .8, .5; 1, 0"/>
                                        <p:tgtEl>
                                          <p:spTgt spid="18"/>
                                        </p:tgtEl>
                                      </p:cBhvr>
                                    </p:animEffect>
                                    <p:animScale>
                                      <p:cBhvr>
                                        <p:cTn id="47" dur="250" autoRev="1" fill="hold"/>
                                        <p:tgtEl>
                                          <p:spTgt spid="1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26" presetClass="emph" presetSubtype="0" fill="hold" grpId="1" nodeType="withEffect">
                                  <p:stCondLst>
                                    <p:cond delay="0"/>
                                  </p:stCondLst>
                                  <p:childTnLst>
                                    <p:animEffect transition="out" filter="fade">
                                      <p:cBhvr>
                                        <p:cTn id="54" dur="500" tmFilter="0, 0; .2, .5; .8, .5; 1, 0"/>
                                        <p:tgtEl>
                                          <p:spTgt spid="21"/>
                                        </p:tgtEl>
                                      </p:cBhvr>
                                    </p:animEffect>
                                    <p:animScale>
                                      <p:cBhvr>
                                        <p:cTn id="55" dur="250" autoRev="1" fill="hold"/>
                                        <p:tgtEl>
                                          <p:spTgt spid="21"/>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2" nodeType="click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22"/>
                                        </p:tgtEl>
                                      </p:cBhvr>
                                    </p:animEffect>
                                    <p:set>
                                      <p:cBhvr>
                                        <p:cTn id="95" dur="1" fill="hold">
                                          <p:stCondLst>
                                            <p:cond delay="499"/>
                                          </p:stCondLst>
                                        </p:cTn>
                                        <p:tgtEl>
                                          <p:spTgt spid="2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0"/>
                                        </p:tgtEl>
                                      </p:cBhvr>
                                    </p:animEffect>
                                    <p:set>
                                      <p:cBhvr>
                                        <p:cTn id="98" dur="1" fill="hold">
                                          <p:stCondLst>
                                            <p:cond delay="499"/>
                                          </p:stCondLst>
                                        </p:cTn>
                                        <p:tgtEl>
                                          <p:spTgt spid="2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4">
                                            <p:txEl>
                                              <p:pRg st="0" end="0"/>
                                            </p:txEl>
                                          </p:spTgt>
                                        </p:tgtEl>
                                        <p:attrNameLst>
                                          <p:attrName>style.visibility</p:attrName>
                                        </p:attrNameLst>
                                      </p:cBhvr>
                                      <p:to>
                                        <p:strVal val="visible"/>
                                      </p:to>
                                    </p:set>
                                    <p:animEffect transition="in" filter="fade">
                                      <p:cBhvr>
                                        <p:cTn id="103" dur="500"/>
                                        <p:tgtEl>
                                          <p:spTgt spid="24">
                                            <p:txEl>
                                              <p:pRg st="0" end="0"/>
                                            </p:txEl>
                                          </p:spTgt>
                                        </p:tgtEl>
                                      </p:cBhvr>
                                    </p:animEffect>
                                  </p:childTnLst>
                                </p:cTn>
                              </p:par>
                              <p:par>
                                <p:cTn id="104" presetID="26" presetClass="emph" presetSubtype="0" fill="hold" grpId="0" nodeType="withEffect">
                                  <p:stCondLst>
                                    <p:cond delay="0"/>
                                  </p:stCondLst>
                                  <p:childTnLst>
                                    <p:animEffect transition="out" filter="fade">
                                      <p:cBhvr>
                                        <p:cTn id="105" dur="500" tmFilter="0, 0; .2, .5; .8, .5; 1, 0"/>
                                        <p:tgtEl>
                                          <p:spTgt spid="24">
                                            <p:txEl>
                                              <p:pRg st="0" end="0"/>
                                            </p:txEl>
                                          </p:spTgt>
                                        </p:tgtEl>
                                      </p:cBhvr>
                                    </p:animEffect>
                                    <p:animScale>
                                      <p:cBhvr>
                                        <p:cTn id="106" dur="250" autoRev="1" fill="hold"/>
                                        <p:tgtEl>
                                          <p:spTgt spid="2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4" grpId="2"/>
      <p:bldP spid="16" grpId="0"/>
      <p:bldP spid="16" grpId="1"/>
      <p:bldP spid="16" grpId="2"/>
      <p:bldP spid="18" grpId="0"/>
      <p:bldP spid="18" grpId="1"/>
      <p:bldP spid="18" grpId="2"/>
      <p:bldP spid="21" grpId="0"/>
      <p:bldP spid="21" grpId="1"/>
      <p:bldP spid="21" grpId="2"/>
      <p:bldP spid="22" grpId="0"/>
      <p:bldP spid="22" grpId="1"/>
      <p:bldP spid="22" grpId="2"/>
      <p:bldP spid="2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2" name="ZoneTexte 11">
            <a:extLst>
              <a:ext uri="{FF2B5EF4-FFF2-40B4-BE49-F238E27FC236}">
                <a16:creationId xmlns:a16="http://schemas.microsoft.com/office/drawing/2014/main" id="{552BF90D-CCA3-48F7-B984-0ADAE27EB2A0}"/>
              </a:ext>
            </a:extLst>
          </p:cNvPr>
          <p:cNvSpPr txBox="1"/>
          <p:nvPr/>
        </p:nvSpPr>
        <p:spPr>
          <a:xfrm>
            <a:off x="336802" y="173428"/>
            <a:ext cx="5523704" cy="769441"/>
          </a:xfrm>
          <a:prstGeom prst="rect">
            <a:avLst/>
          </a:prstGeom>
          <a:noFill/>
        </p:spPr>
        <p:txBody>
          <a:bodyPr wrap="square" rtlCol="0">
            <a:spAutoFit/>
          </a:bodyPr>
          <a:lstStyle/>
          <a:p>
            <a:r>
              <a:rPr lang="en-US" sz="4400" dirty="0">
                <a:latin typeface="Bahnschrift Condensed" panose="020B0502040204020203" pitchFamily="34" charset="0"/>
              </a:rPr>
              <a:t>EXAMPLE IN PRACTICE</a:t>
            </a:r>
          </a:p>
        </p:txBody>
      </p:sp>
      <p:sp>
        <p:nvSpPr>
          <p:cNvPr id="11" name="Espace réservé du numéro de diapositive 4">
            <a:extLst>
              <a:ext uri="{FF2B5EF4-FFF2-40B4-BE49-F238E27FC236}">
                <a16:creationId xmlns:a16="http://schemas.microsoft.com/office/drawing/2014/main" id="{DA885D08-FBF2-43B0-A5D3-500A927101C3}"/>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11</a:t>
            </a:r>
          </a:p>
        </p:txBody>
      </p:sp>
      <p:pic>
        <p:nvPicPr>
          <p:cNvPr id="3" name="Image 2">
            <a:extLst>
              <a:ext uri="{FF2B5EF4-FFF2-40B4-BE49-F238E27FC236}">
                <a16:creationId xmlns:a16="http://schemas.microsoft.com/office/drawing/2014/main" id="{110DC3AF-704B-4510-BEEB-42C7722B7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8400" y="173428"/>
            <a:ext cx="2162083" cy="2187307"/>
          </a:xfrm>
          <a:prstGeom prst="rect">
            <a:avLst/>
          </a:prstGeom>
        </p:spPr>
      </p:pic>
      <p:sp>
        <p:nvSpPr>
          <p:cNvPr id="5" name="ZoneTexte 4">
            <a:extLst>
              <a:ext uri="{FF2B5EF4-FFF2-40B4-BE49-F238E27FC236}">
                <a16:creationId xmlns:a16="http://schemas.microsoft.com/office/drawing/2014/main" id="{2482D153-EC17-4D72-86FC-D8FDC3E10B9B}"/>
              </a:ext>
            </a:extLst>
          </p:cNvPr>
          <p:cNvSpPr txBox="1"/>
          <p:nvPr/>
        </p:nvSpPr>
        <p:spPr>
          <a:xfrm>
            <a:off x="2000250" y="5853575"/>
            <a:ext cx="9281160" cy="830997"/>
          </a:xfrm>
          <a:prstGeom prst="rect">
            <a:avLst/>
          </a:prstGeom>
          <a:noFill/>
        </p:spPr>
        <p:txBody>
          <a:bodyPr wrap="square" rtlCol="0">
            <a:spAutoFit/>
          </a:bodyPr>
          <a:lstStyle/>
          <a:p>
            <a:pPr algn="just"/>
            <a:r>
              <a:rPr lang="en-US" sz="2400" dirty="0">
                <a:latin typeface="Bahnschrift Condensed" panose="020B0502040204020203" pitchFamily="34" charset="0"/>
              </a:rPr>
              <a:t>For the 12th year in a row, Starbucks has been recognized as one of the </a:t>
            </a:r>
            <a:r>
              <a:rPr lang="en-US" sz="2400" dirty="0">
                <a:solidFill>
                  <a:schemeClr val="accent6">
                    <a:lumMod val="75000"/>
                  </a:schemeClr>
                </a:solidFill>
                <a:latin typeface="Bahnschrift Condensed" panose="020B0502040204020203" pitchFamily="34" charset="0"/>
              </a:rPr>
              <a:t>World’s Most Ethical Companies</a:t>
            </a:r>
            <a:r>
              <a:rPr lang="en-US" sz="2400" dirty="0">
                <a:latin typeface="Bahnschrift Condensed" panose="020B0502040204020203" pitchFamily="34" charset="0"/>
              </a:rPr>
              <a:t>® by the Ethisphere Institute.</a:t>
            </a:r>
            <a:endParaRPr lang="fr-FR" sz="2400" dirty="0">
              <a:latin typeface="Bahnschrift Condensed" panose="020B0502040204020203" pitchFamily="34" charset="0"/>
            </a:endParaRPr>
          </a:p>
        </p:txBody>
      </p:sp>
      <p:sp>
        <p:nvSpPr>
          <p:cNvPr id="13" name="ZoneTexte 12">
            <a:extLst>
              <a:ext uri="{FF2B5EF4-FFF2-40B4-BE49-F238E27FC236}">
                <a16:creationId xmlns:a16="http://schemas.microsoft.com/office/drawing/2014/main" id="{2CC567F1-508C-40D3-8BD0-FD5FC07879D5}"/>
              </a:ext>
            </a:extLst>
          </p:cNvPr>
          <p:cNvSpPr txBox="1"/>
          <p:nvPr/>
        </p:nvSpPr>
        <p:spPr>
          <a:xfrm>
            <a:off x="550847" y="1191769"/>
            <a:ext cx="8103507" cy="1015663"/>
          </a:xfrm>
          <a:prstGeom prst="rect">
            <a:avLst/>
          </a:prstGeom>
          <a:noFill/>
        </p:spPr>
        <p:txBody>
          <a:bodyPr wrap="square" rtlCol="0">
            <a:spAutoFit/>
          </a:bodyPr>
          <a:lstStyle/>
          <a:p>
            <a:pPr marL="342900" indent="-342900" algn="just">
              <a:buFont typeface="MS Mincho" panose="02020609040205080304" pitchFamily="49" charset="-128"/>
              <a:buChar char="☑"/>
            </a:pPr>
            <a:r>
              <a:rPr lang="en-US" sz="2000" dirty="0">
                <a:latin typeface="Courier New" panose="02070309020205020404" pitchFamily="49" charset="0"/>
                <a:cs typeface="Courier New" panose="02070309020205020404" pitchFamily="49" charset="0"/>
              </a:rPr>
              <a:t>“We believe that conducting business ethically and striving to do the right thing are vital to the success of the company”</a:t>
            </a:r>
            <a:endParaRPr lang="fr-FR" sz="2000" dirty="0">
              <a:latin typeface="Courier New" panose="02070309020205020404" pitchFamily="49" charset="0"/>
              <a:cs typeface="Courier New" panose="02070309020205020404" pitchFamily="49" charset="0"/>
            </a:endParaRPr>
          </a:p>
        </p:txBody>
      </p:sp>
      <p:sp>
        <p:nvSpPr>
          <p:cNvPr id="14" name="ZoneTexte 13">
            <a:extLst>
              <a:ext uri="{FF2B5EF4-FFF2-40B4-BE49-F238E27FC236}">
                <a16:creationId xmlns:a16="http://schemas.microsoft.com/office/drawing/2014/main" id="{8B9BDC8A-23A4-4697-9970-0A5E54473AAA}"/>
              </a:ext>
            </a:extLst>
          </p:cNvPr>
          <p:cNvSpPr txBox="1"/>
          <p:nvPr/>
        </p:nvSpPr>
        <p:spPr>
          <a:xfrm>
            <a:off x="401153" y="2822907"/>
            <a:ext cx="2931493" cy="1015663"/>
          </a:xfrm>
          <a:prstGeom prst="rect">
            <a:avLst/>
          </a:prstGeom>
          <a:noFill/>
        </p:spPr>
        <p:txBody>
          <a:bodyPr wrap="square" rtlCol="0">
            <a:spAutoFit/>
          </a:bodyPr>
          <a:lstStyle/>
          <a:p>
            <a:pPr algn="ctr"/>
            <a:r>
              <a:rPr lang="en-US" sz="2000" dirty="0">
                <a:latin typeface="Bahnschrift Light" panose="020B0502040204020203" pitchFamily="34" charset="0"/>
                <a:cs typeface="Courier New" panose="02070309020205020404" pitchFamily="49" charset="0"/>
              </a:rPr>
              <a:t>Ethical leadership and conducting business with integrity</a:t>
            </a:r>
            <a:endParaRPr lang="fr-FR" sz="2000" dirty="0">
              <a:latin typeface="Bahnschrift Light" panose="020B0502040204020203" pitchFamily="34" charset="0"/>
              <a:cs typeface="Courier New" panose="02070309020205020404" pitchFamily="49" charset="0"/>
            </a:endParaRPr>
          </a:p>
        </p:txBody>
      </p:sp>
      <p:sp>
        <p:nvSpPr>
          <p:cNvPr id="15" name="ZoneTexte 14">
            <a:extLst>
              <a:ext uri="{FF2B5EF4-FFF2-40B4-BE49-F238E27FC236}">
                <a16:creationId xmlns:a16="http://schemas.microsoft.com/office/drawing/2014/main" id="{FDD9FC7D-5C65-4FAB-AD40-F248E8040AA5}"/>
              </a:ext>
            </a:extLst>
          </p:cNvPr>
          <p:cNvSpPr txBox="1"/>
          <p:nvPr/>
        </p:nvSpPr>
        <p:spPr>
          <a:xfrm>
            <a:off x="3731243" y="2556083"/>
            <a:ext cx="2931493" cy="1015663"/>
          </a:xfrm>
          <a:prstGeom prst="rect">
            <a:avLst/>
          </a:prstGeom>
          <a:noFill/>
        </p:spPr>
        <p:txBody>
          <a:bodyPr wrap="square" rtlCol="0">
            <a:spAutoFit/>
          </a:bodyPr>
          <a:lstStyle/>
          <a:p>
            <a:pPr algn="ctr"/>
            <a:r>
              <a:rPr lang="en-US" sz="2000" dirty="0">
                <a:latin typeface="Bahnschrift Light" panose="020B0502040204020203" pitchFamily="34" charset="0"/>
                <a:cs typeface="Courier New" panose="02070309020205020404" pitchFamily="49" charset="0"/>
              </a:rPr>
              <a:t>Providing resources that help partners make ethical decisions</a:t>
            </a:r>
            <a:endParaRPr lang="fr-FR" sz="2000" dirty="0">
              <a:latin typeface="Bahnschrift Light" panose="020B0502040204020203" pitchFamily="34" charset="0"/>
              <a:cs typeface="Courier New" panose="02070309020205020404" pitchFamily="49" charset="0"/>
            </a:endParaRPr>
          </a:p>
        </p:txBody>
      </p:sp>
      <p:sp>
        <p:nvSpPr>
          <p:cNvPr id="16" name="ZoneTexte 15">
            <a:extLst>
              <a:ext uri="{FF2B5EF4-FFF2-40B4-BE49-F238E27FC236}">
                <a16:creationId xmlns:a16="http://schemas.microsoft.com/office/drawing/2014/main" id="{1126D651-CCB8-4E7A-BD32-1223C11D6A18}"/>
              </a:ext>
            </a:extLst>
          </p:cNvPr>
          <p:cNvSpPr txBox="1"/>
          <p:nvPr/>
        </p:nvSpPr>
        <p:spPr>
          <a:xfrm>
            <a:off x="7061334" y="2822906"/>
            <a:ext cx="2931493" cy="1015663"/>
          </a:xfrm>
          <a:prstGeom prst="rect">
            <a:avLst/>
          </a:prstGeom>
          <a:noFill/>
        </p:spPr>
        <p:txBody>
          <a:bodyPr wrap="square" rtlCol="0">
            <a:spAutoFit/>
          </a:bodyPr>
          <a:lstStyle/>
          <a:p>
            <a:pPr algn="ctr"/>
            <a:r>
              <a:rPr lang="en-US" sz="2000" dirty="0">
                <a:latin typeface="Bahnschrift Light" panose="020B0502040204020203" pitchFamily="34" charset="0"/>
                <a:cs typeface="Courier New" panose="02070309020205020404" pitchFamily="49" charset="0"/>
              </a:rPr>
              <a:t>Advising and enabling leaders to drive ethical business practices</a:t>
            </a:r>
            <a:endParaRPr lang="fr-FR" sz="2000" dirty="0">
              <a:latin typeface="Bahnschrift Light" panose="020B0502040204020203" pitchFamily="34" charset="0"/>
              <a:cs typeface="Courier New" panose="02070309020205020404" pitchFamily="49" charset="0"/>
            </a:endParaRPr>
          </a:p>
        </p:txBody>
      </p:sp>
      <p:sp>
        <p:nvSpPr>
          <p:cNvPr id="17" name="ZoneTexte 16">
            <a:extLst>
              <a:ext uri="{FF2B5EF4-FFF2-40B4-BE49-F238E27FC236}">
                <a16:creationId xmlns:a16="http://schemas.microsoft.com/office/drawing/2014/main" id="{6D3B94B3-0E7D-4062-A3B3-648DBF164E9A}"/>
              </a:ext>
            </a:extLst>
          </p:cNvPr>
          <p:cNvSpPr txBox="1"/>
          <p:nvPr/>
        </p:nvSpPr>
        <p:spPr>
          <a:xfrm>
            <a:off x="2333584" y="4187221"/>
            <a:ext cx="2931493" cy="1015663"/>
          </a:xfrm>
          <a:prstGeom prst="rect">
            <a:avLst/>
          </a:prstGeom>
          <a:noFill/>
        </p:spPr>
        <p:txBody>
          <a:bodyPr wrap="square" rtlCol="0">
            <a:spAutoFit/>
          </a:bodyPr>
          <a:lstStyle/>
          <a:p>
            <a:pPr algn="ctr"/>
            <a:r>
              <a:rPr lang="en-US" sz="2000" dirty="0">
                <a:latin typeface="Bahnschrift Light" panose="020B0502040204020203" pitchFamily="34" charset="0"/>
                <a:cs typeface="Courier New" panose="02070309020205020404" pitchFamily="49" charset="0"/>
              </a:rPr>
              <a:t> Encouraging partners to speak up if they have questions or concerns</a:t>
            </a:r>
            <a:endParaRPr lang="fr-FR" sz="2000" dirty="0">
              <a:latin typeface="Bahnschrift Light" panose="020B0502040204020203" pitchFamily="34" charset="0"/>
              <a:cs typeface="Courier New" panose="02070309020205020404" pitchFamily="49" charset="0"/>
            </a:endParaRPr>
          </a:p>
        </p:txBody>
      </p:sp>
      <p:sp>
        <p:nvSpPr>
          <p:cNvPr id="18" name="ZoneTexte 17">
            <a:extLst>
              <a:ext uri="{FF2B5EF4-FFF2-40B4-BE49-F238E27FC236}">
                <a16:creationId xmlns:a16="http://schemas.microsoft.com/office/drawing/2014/main" id="{0EEEBFD9-0C36-488C-881C-09CE5F45AD29}"/>
              </a:ext>
            </a:extLst>
          </p:cNvPr>
          <p:cNvSpPr txBox="1"/>
          <p:nvPr/>
        </p:nvSpPr>
        <p:spPr>
          <a:xfrm>
            <a:off x="6819405" y="4148440"/>
            <a:ext cx="2931493" cy="1200329"/>
          </a:xfrm>
          <a:prstGeom prst="rect">
            <a:avLst/>
          </a:prstGeom>
          <a:noFill/>
        </p:spPr>
        <p:txBody>
          <a:bodyPr wrap="square" rtlCol="0">
            <a:spAutoFit/>
          </a:bodyPr>
          <a:lstStyle/>
          <a:p>
            <a:pPr algn="ctr"/>
            <a:r>
              <a:rPr lang="en-US" sz="2400" dirty="0">
                <a:latin typeface="Bahnschrift Light" panose="020B0502040204020203" pitchFamily="34" charset="0"/>
                <a:cs typeface="Courier New" panose="02070309020205020404" pitchFamily="49" charset="0"/>
                <a:hlinkClick r:id="rId7"/>
              </a:rPr>
              <a:t>The Starbucks Standards of Business Conduct</a:t>
            </a:r>
            <a:endParaRPr lang="en-US" sz="2400" dirty="0">
              <a:latin typeface="Bahnschrift Light" panose="020B0502040204020203" pitchFamily="34" charset="0"/>
              <a:cs typeface="Courier New" panose="02070309020205020404" pitchFamily="49" charset="0"/>
            </a:endParaRPr>
          </a:p>
        </p:txBody>
      </p:sp>
      <p:pic>
        <p:nvPicPr>
          <p:cNvPr id="6" name="Retail Careers at Starbucks">
            <a:hlinkClick r:id="" action="ppaction://media"/>
            <a:extLst>
              <a:ext uri="{FF2B5EF4-FFF2-40B4-BE49-F238E27FC236}">
                <a16:creationId xmlns:a16="http://schemas.microsoft.com/office/drawing/2014/main" id="{7CD26D4F-54AC-4D7A-89DB-3A5CC086390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 y="0"/>
            <a:ext cx="12192000" cy="6858000"/>
          </a:xfrm>
          <a:prstGeom prst="rect">
            <a:avLst/>
          </a:prstGeom>
        </p:spPr>
      </p:pic>
    </p:spTree>
    <p:extLst>
      <p:ext uri="{BB962C8B-B14F-4D97-AF65-F5344CB8AC3E}">
        <p14:creationId xmlns:p14="http://schemas.microsoft.com/office/powerpoint/2010/main" val="8434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md type="call" cmd="stop">
                                      <p:cBhvr>
                                        <p:cTn id="20" dur="1">
                                          <p:stCondLst>
                                            <p:cond delay="499"/>
                                          </p:stCondLst>
                                        </p:cTn>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33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3" fill="hold" display="0">
                  <p:stCondLst>
                    <p:cond delay="indefinite"/>
                  </p:stCondLst>
                </p:cTn>
                <p:tgtEl>
                  <p:spTgt spid="6"/>
                </p:tgtEl>
              </p:cMediaNode>
            </p:video>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2" presetClass="mediacall" presetSubtype="0" fill="hold" nodeType="clickEffect">
                                  <p:stCondLst>
                                    <p:cond delay="0"/>
                                  </p:stCondLst>
                                  <p:childTnLst>
                                    <p:cmd type="call" cmd="togglePause">
                                      <p:cBhvr>
                                        <p:cTn id="6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5" grpId="1"/>
      <p:bldP spid="14" grpId="0"/>
      <p:bldP spid="15"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12</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ZoneTexte 10">
            <a:extLst>
              <a:ext uri="{FF2B5EF4-FFF2-40B4-BE49-F238E27FC236}">
                <a16:creationId xmlns:a16="http://schemas.microsoft.com/office/drawing/2014/main" id="{44A0E209-FACA-4F3B-BB5D-C91A699A58C6}"/>
              </a:ext>
            </a:extLst>
          </p:cNvPr>
          <p:cNvSpPr txBox="1"/>
          <p:nvPr/>
        </p:nvSpPr>
        <p:spPr>
          <a:xfrm>
            <a:off x="336802" y="173428"/>
            <a:ext cx="9912098" cy="769441"/>
          </a:xfrm>
          <a:prstGeom prst="rect">
            <a:avLst/>
          </a:prstGeom>
          <a:noFill/>
        </p:spPr>
        <p:txBody>
          <a:bodyPr wrap="square" rtlCol="0">
            <a:spAutoFit/>
          </a:bodyPr>
          <a:lstStyle/>
          <a:p>
            <a:r>
              <a:rPr lang="en-US" sz="4400" dirty="0">
                <a:latin typeface="Bahnschrift Condensed" panose="020B0502040204020203" pitchFamily="34" charset="0"/>
              </a:rPr>
              <a:t>Conclusion : why are business ethics important</a:t>
            </a:r>
          </a:p>
        </p:txBody>
      </p:sp>
      <p:sp>
        <p:nvSpPr>
          <p:cNvPr id="2" name="ZoneTexte 1">
            <a:extLst>
              <a:ext uri="{FF2B5EF4-FFF2-40B4-BE49-F238E27FC236}">
                <a16:creationId xmlns:a16="http://schemas.microsoft.com/office/drawing/2014/main" id="{DDB48770-7814-4133-A17C-8966C42BE724}"/>
              </a:ext>
            </a:extLst>
          </p:cNvPr>
          <p:cNvSpPr txBox="1"/>
          <p:nvPr/>
        </p:nvSpPr>
        <p:spPr>
          <a:xfrm>
            <a:off x="1995998" y="1230320"/>
            <a:ext cx="8997349" cy="1569660"/>
          </a:xfrm>
          <a:prstGeom prst="rect">
            <a:avLst/>
          </a:prstGeom>
          <a:noFill/>
        </p:spPr>
        <p:txBody>
          <a:bodyPr wrap="square" rtlCol="0">
            <a:spAutoFit/>
          </a:bodyPr>
          <a:lstStyle/>
          <a:p>
            <a:pPr marL="342900" indent="-342900" algn="just">
              <a:buFont typeface="Wingdings" panose="05000000000000000000" pitchFamily="2" charset="2"/>
              <a:buChar char="ü"/>
            </a:pPr>
            <a:r>
              <a:rPr lang="en-US" sz="2400" dirty="0">
                <a:latin typeface="Bahnschrift Light" panose="020B0502040204020203" pitchFamily="34" charset="0"/>
              </a:rPr>
              <a:t>Business organizations are economic and social institutions that serve customers’ needs by supplying </a:t>
            </a:r>
            <a:r>
              <a:rPr lang="en-US" sz="2400" dirty="0">
                <a:solidFill>
                  <a:srgbClr val="C00000"/>
                </a:solidFill>
                <a:latin typeface="Bahnschrift Light" panose="020B0502040204020203" pitchFamily="34" charset="0"/>
              </a:rPr>
              <a:t>them right goods at the right place, time and price</a:t>
            </a:r>
            <a:r>
              <a:rPr lang="en-US" sz="2400" dirty="0">
                <a:latin typeface="Bahnschrift Light" panose="020B0502040204020203" pitchFamily="34" charset="0"/>
              </a:rPr>
              <a:t>. This is possible if the institutions engage in ethical practices.</a:t>
            </a:r>
            <a:endParaRPr lang="fr-FR" sz="2400" dirty="0">
              <a:latin typeface="Bahnschrift Light" panose="020B0502040204020203" pitchFamily="34" charset="0"/>
            </a:endParaRPr>
          </a:p>
        </p:txBody>
      </p:sp>
      <p:sp>
        <p:nvSpPr>
          <p:cNvPr id="13" name="ZoneTexte 12">
            <a:extLst>
              <a:ext uri="{FF2B5EF4-FFF2-40B4-BE49-F238E27FC236}">
                <a16:creationId xmlns:a16="http://schemas.microsoft.com/office/drawing/2014/main" id="{B25B1EAF-477A-4265-B6E9-36FA8D8C929E}"/>
              </a:ext>
            </a:extLst>
          </p:cNvPr>
          <p:cNvSpPr txBox="1"/>
          <p:nvPr/>
        </p:nvSpPr>
        <p:spPr>
          <a:xfrm>
            <a:off x="1995997" y="3087431"/>
            <a:ext cx="8997349" cy="461665"/>
          </a:xfrm>
          <a:prstGeom prst="rect">
            <a:avLst/>
          </a:prstGeom>
          <a:noFill/>
        </p:spPr>
        <p:txBody>
          <a:bodyPr wrap="square" rtlCol="0">
            <a:spAutoFit/>
          </a:bodyPr>
          <a:lstStyle/>
          <a:p>
            <a:pPr marL="342900" indent="-342900" algn="just">
              <a:buFont typeface="Wingdings" panose="05000000000000000000" pitchFamily="2" charset="2"/>
              <a:buChar char="ü"/>
            </a:pPr>
            <a:r>
              <a:rPr lang="en-US" sz="2400" dirty="0">
                <a:latin typeface="Bahnschrift Light" panose="020B0502040204020203" pitchFamily="34" charset="0"/>
              </a:rPr>
              <a:t>Business ethics help </a:t>
            </a:r>
            <a:r>
              <a:rPr lang="en-US" sz="2400" dirty="0">
                <a:solidFill>
                  <a:srgbClr val="C00000"/>
                </a:solidFill>
                <a:latin typeface="Bahnschrift Light" panose="020B0502040204020203" pitchFamily="34" charset="0"/>
              </a:rPr>
              <a:t>in long-run survival </a:t>
            </a:r>
            <a:r>
              <a:rPr lang="en-US" sz="2400" dirty="0">
                <a:latin typeface="Bahnschrift Light" panose="020B0502040204020203" pitchFamily="34" charset="0"/>
              </a:rPr>
              <a:t>of the firms</a:t>
            </a:r>
            <a:endParaRPr lang="fr-FR" sz="2400" dirty="0">
              <a:latin typeface="Bahnschrift Light" panose="020B0502040204020203" pitchFamily="34" charset="0"/>
            </a:endParaRPr>
          </a:p>
        </p:txBody>
      </p:sp>
      <p:sp>
        <p:nvSpPr>
          <p:cNvPr id="14" name="ZoneTexte 13">
            <a:extLst>
              <a:ext uri="{FF2B5EF4-FFF2-40B4-BE49-F238E27FC236}">
                <a16:creationId xmlns:a16="http://schemas.microsoft.com/office/drawing/2014/main" id="{290561CF-065D-4FA5-A842-48D6CFEA166E}"/>
              </a:ext>
            </a:extLst>
          </p:cNvPr>
          <p:cNvSpPr txBox="1"/>
          <p:nvPr/>
        </p:nvSpPr>
        <p:spPr>
          <a:xfrm>
            <a:off x="1995996" y="3836547"/>
            <a:ext cx="8997349" cy="830997"/>
          </a:xfrm>
          <a:prstGeom prst="rect">
            <a:avLst/>
          </a:prstGeom>
          <a:noFill/>
        </p:spPr>
        <p:txBody>
          <a:bodyPr wrap="square" rtlCol="0">
            <a:spAutoFit/>
          </a:bodyPr>
          <a:lstStyle/>
          <a:p>
            <a:pPr marL="342900" indent="-342900" algn="just">
              <a:buFont typeface="Wingdings" panose="05000000000000000000" pitchFamily="2" charset="2"/>
              <a:buChar char="ü"/>
            </a:pPr>
            <a:r>
              <a:rPr lang="en-US" sz="2400" dirty="0">
                <a:latin typeface="Bahnschrift Light" panose="020B0502040204020203" pitchFamily="34" charset="0"/>
              </a:rPr>
              <a:t>Ethical business activities </a:t>
            </a:r>
            <a:r>
              <a:rPr lang="en-US" sz="2400" dirty="0">
                <a:solidFill>
                  <a:srgbClr val="C00000"/>
                </a:solidFill>
                <a:latin typeface="Bahnschrift Light" panose="020B0502040204020203" pitchFamily="34" charset="0"/>
              </a:rPr>
              <a:t>improve company’s image </a:t>
            </a:r>
            <a:r>
              <a:rPr lang="en-US" sz="2400" dirty="0">
                <a:latin typeface="Bahnschrift Light" panose="020B0502040204020203" pitchFamily="34" charset="0"/>
              </a:rPr>
              <a:t>and give it edge over competitors to promote sales and profits.</a:t>
            </a:r>
            <a:endParaRPr lang="fr-FR" sz="2400" dirty="0">
              <a:latin typeface="Bahnschrift Light" panose="020B0502040204020203" pitchFamily="34" charset="0"/>
            </a:endParaRPr>
          </a:p>
        </p:txBody>
      </p:sp>
      <p:sp>
        <p:nvSpPr>
          <p:cNvPr id="15" name="ZoneTexte 14">
            <a:extLst>
              <a:ext uri="{FF2B5EF4-FFF2-40B4-BE49-F238E27FC236}">
                <a16:creationId xmlns:a16="http://schemas.microsoft.com/office/drawing/2014/main" id="{838517DA-B1C7-4B54-A31B-16996A4225B2}"/>
              </a:ext>
            </a:extLst>
          </p:cNvPr>
          <p:cNvSpPr txBox="1"/>
          <p:nvPr/>
        </p:nvSpPr>
        <p:spPr>
          <a:xfrm>
            <a:off x="1995996" y="4954995"/>
            <a:ext cx="8997349" cy="1200329"/>
          </a:xfrm>
          <a:prstGeom prst="rect">
            <a:avLst/>
          </a:prstGeom>
          <a:noFill/>
        </p:spPr>
        <p:txBody>
          <a:bodyPr wrap="square" rtlCol="0">
            <a:spAutoFit/>
          </a:bodyPr>
          <a:lstStyle/>
          <a:p>
            <a:pPr marL="342900" indent="-342900" algn="just">
              <a:buFont typeface="Wingdings" panose="05000000000000000000" pitchFamily="2" charset="2"/>
              <a:buChar char="ü"/>
            </a:pPr>
            <a:r>
              <a:rPr lang="en-US" sz="2400" dirty="0">
                <a:latin typeface="Bahnschrift Light" panose="020B0502040204020203" pitchFamily="34" charset="0"/>
              </a:rPr>
              <a:t>The </a:t>
            </a:r>
            <a:r>
              <a:rPr lang="en-US" sz="2400" dirty="0">
                <a:solidFill>
                  <a:srgbClr val="C00000"/>
                </a:solidFill>
                <a:latin typeface="Bahnschrift Light" panose="020B0502040204020203" pitchFamily="34" charset="0"/>
              </a:rPr>
              <a:t>behavior of managers </a:t>
            </a:r>
            <a:r>
              <a:rPr lang="en-US" sz="2400" dirty="0">
                <a:latin typeface="Bahnschrift Light" panose="020B0502040204020203" pitchFamily="34" charset="0"/>
              </a:rPr>
              <a:t>is the single most important </a:t>
            </a:r>
            <a:r>
              <a:rPr lang="en-US" sz="2400" dirty="0">
                <a:solidFill>
                  <a:srgbClr val="C00000"/>
                </a:solidFill>
                <a:latin typeface="Bahnschrift Light" panose="020B0502040204020203" pitchFamily="34" charset="0"/>
              </a:rPr>
              <a:t>influence</a:t>
            </a:r>
            <a:r>
              <a:rPr lang="en-US" sz="2400" dirty="0">
                <a:latin typeface="Bahnschrift Light" panose="020B0502040204020203" pitchFamily="34" charset="0"/>
              </a:rPr>
              <a:t> on an individual’s decision to act ethically or unethically.</a:t>
            </a:r>
            <a:endParaRPr lang="fr-FR" sz="2400" dirty="0">
              <a:latin typeface="Bahnschrift Light" panose="020B0502040204020203" pitchFamily="34" charset="0"/>
            </a:endParaRPr>
          </a:p>
        </p:txBody>
      </p:sp>
    </p:spTree>
    <p:extLst>
      <p:ext uri="{BB962C8B-B14F-4D97-AF65-F5344CB8AC3E}">
        <p14:creationId xmlns:p14="http://schemas.microsoft.com/office/powerpoint/2010/main" val="213332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2"/>
                                        </p:tgtEl>
                                      </p:cBhvr>
                                    </p:animEffect>
                                    <p:animScale>
                                      <p:cBhvr>
                                        <p:cTn id="10" dur="25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13"/>
                                        </p:tgtEl>
                                      </p:cBhvr>
                                    </p:animEffect>
                                    <p:animScale>
                                      <p:cBhvr>
                                        <p:cTn id="18" dur="250" autoRev="1" fill="hold"/>
                                        <p:tgtEl>
                                          <p:spTgt spid="1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4"/>
                                        </p:tgtEl>
                                      </p:cBhvr>
                                    </p:animEffect>
                                    <p:animScale>
                                      <p:cBhvr>
                                        <p:cTn id="26" dur="250" autoRev="1" fill="hold"/>
                                        <p:tgtEl>
                                          <p:spTgt spid="1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15"/>
                                        </p:tgtEl>
                                      </p:cBhvr>
                                    </p:animEffect>
                                    <p:animScale>
                                      <p:cBhvr>
                                        <p:cTn id="34"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3" grpId="0"/>
      <p:bldP spid="13" grpId="1"/>
      <p:bldP spid="14" grpId="0"/>
      <p:bldP spid="14" grpId="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77A468-839B-4057-8379-FA52FAC1F8A5}"/>
              </a:ext>
            </a:extLst>
          </p:cNvPr>
          <p:cNvSpPr>
            <a:spLocks noGrp="1"/>
          </p:cNvSpPr>
          <p:nvPr>
            <p:ph type="ctrTitle"/>
          </p:nvPr>
        </p:nvSpPr>
        <p:spPr>
          <a:xfrm>
            <a:off x="6467475" y="1482725"/>
            <a:ext cx="4210050" cy="2387600"/>
          </a:xfrm>
        </p:spPr>
        <p:txBody>
          <a:bodyPr>
            <a:normAutofit/>
          </a:bodyPr>
          <a:lstStyle/>
          <a:p>
            <a:pPr algn="l"/>
            <a:r>
              <a:rPr lang="fr-FR" sz="6600" dirty="0">
                <a:latin typeface="Bahnschrift Condensed" panose="020B0502040204020203" pitchFamily="34" charset="0"/>
              </a:rPr>
              <a:t>THANK YOU FOR LISTENING</a:t>
            </a:r>
          </a:p>
        </p:txBody>
      </p:sp>
      <p:sp>
        <p:nvSpPr>
          <p:cNvPr id="4" name="Rectangle 3">
            <a:extLst>
              <a:ext uri="{FF2B5EF4-FFF2-40B4-BE49-F238E27FC236}">
                <a16:creationId xmlns:a16="http://schemas.microsoft.com/office/drawing/2014/main" id="{B1042EE2-0C7D-4DD8-892C-6EF69EF108D2}"/>
              </a:ext>
            </a:extLst>
          </p:cNvPr>
          <p:cNvSpPr/>
          <p:nvPr/>
        </p:nvSpPr>
        <p:spPr>
          <a:xfrm>
            <a:off x="-1" y="-1"/>
            <a:ext cx="4286251" cy="68580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31D6DD8-EF5E-4ACC-8A06-7D15150E3AB8}"/>
              </a:ext>
            </a:extLst>
          </p:cNvPr>
          <p:cNvSpPr/>
          <p:nvPr/>
        </p:nvSpPr>
        <p:spPr>
          <a:xfrm>
            <a:off x="6467475" y="4181475"/>
            <a:ext cx="5724529"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2821ACF2-22C5-427F-8C79-BF0910EA80F8}"/>
              </a:ext>
            </a:extLst>
          </p:cNvPr>
          <p:cNvPicPr>
            <a:picLocks noChangeAspect="1"/>
          </p:cNvPicPr>
          <p:nvPr/>
        </p:nvPicPr>
        <p:blipFill rotWithShape="1">
          <a:blip r:embed="rId2">
            <a:extLst>
              <a:ext uri="{28A0092B-C50C-407E-A947-70E740481C1C}">
                <a14:useLocalDpi xmlns:a14="http://schemas.microsoft.com/office/drawing/2010/main" val="0"/>
              </a:ext>
            </a:extLst>
          </a:blip>
          <a:srcRect l="4597" r="47573"/>
          <a:stretch/>
        </p:blipFill>
        <p:spPr>
          <a:xfrm>
            <a:off x="1259682" y="702372"/>
            <a:ext cx="4657725" cy="5453253"/>
          </a:xfrm>
          <a:prstGeom prst="rect">
            <a:avLst/>
          </a:prstGeom>
        </p:spPr>
      </p:pic>
      <p:sp>
        <p:nvSpPr>
          <p:cNvPr id="10" name="Titre 1">
            <a:extLst>
              <a:ext uri="{FF2B5EF4-FFF2-40B4-BE49-F238E27FC236}">
                <a16:creationId xmlns:a16="http://schemas.microsoft.com/office/drawing/2014/main" id="{684112C0-24BD-4CB9-995E-40DF4F8E7126}"/>
              </a:ext>
            </a:extLst>
          </p:cNvPr>
          <p:cNvSpPr txBox="1">
            <a:spLocks/>
          </p:cNvSpPr>
          <p:nvPr/>
        </p:nvSpPr>
        <p:spPr>
          <a:xfrm>
            <a:off x="6722268" y="4252913"/>
            <a:ext cx="4210050" cy="59054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400" i="1" dirty="0" err="1">
                <a:solidFill>
                  <a:schemeClr val="bg1"/>
                </a:solidFill>
                <a:latin typeface="Courier New" panose="02070309020205020404" pitchFamily="49" charset="0"/>
                <a:cs typeface="Courier New" panose="02070309020205020404" pitchFamily="49" charset="0"/>
              </a:rPr>
              <a:t>Ethics</a:t>
            </a:r>
            <a:r>
              <a:rPr lang="fr-FR" sz="2400" i="1" dirty="0">
                <a:solidFill>
                  <a:schemeClr val="bg1"/>
                </a:solidFill>
                <a:latin typeface="Courier New" panose="02070309020205020404" pitchFamily="49" charset="0"/>
                <a:cs typeface="Courier New" panose="02070309020205020404" pitchFamily="49" charset="0"/>
              </a:rPr>
              <a:t> and Management</a:t>
            </a:r>
          </a:p>
        </p:txBody>
      </p:sp>
    </p:spTree>
    <p:extLst>
      <p:ext uri="{BB962C8B-B14F-4D97-AF65-F5344CB8AC3E}">
        <p14:creationId xmlns:p14="http://schemas.microsoft.com/office/powerpoint/2010/main" val="94991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552BF90D-CCA3-48F7-B984-0ADAE27EB2A0}"/>
              </a:ext>
            </a:extLst>
          </p:cNvPr>
          <p:cNvSpPr txBox="1"/>
          <p:nvPr/>
        </p:nvSpPr>
        <p:spPr>
          <a:xfrm>
            <a:off x="336802" y="163153"/>
            <a:ext cx="5523704" cy="769441"/>
          </a:xfrm>
          <a:prstGeom prst="rect">
            <a:avLst/>
          </a:prstGeom>
          <a:noFill/>
        </p:spPr>
        <p:txBody>
          <a:bodyPr wrap="square" rtlCol="0">
            <a:spAutoFit/>
          </a:bodyPr>
          <a:lstStyle/>
          <a:p>
            <a:r>
              <a:rPr lang="en-US" sz="4400" dirty="0">
                <a:latin typeface="Bahnschrift Condensed" panose="020B0502040204020203" pitchFamily="34" charset="0"/>
              </a:rPr>
              <a:t>SOURCES</a:t>
            </a:r>
          </a:p>
        </p:txBody>
      </p:sp>
      <p:sp>
        <p:nvSpPr>
          <p:cNvPr id="11" name="ZoneTexte 10">
            <a:extLst>
              <a:ext uri="{FF2B5EF4-FFF2-40B4-BE49-F238E27FC236}">
                <a16:creationId xmlns:a16="http://schemas.microsoft.com/office/drawing/2014/main" id="{20910B50-67A9-4D9A-B5B3-3BAC2290553B}"/>
              </a:ext>
            </a:extLst>
          </p:cNvPr>
          <p:cNvSpPr txBox="1"/>
          <p:nvPr/>
        </p:nvSpPr>
        <p:spPr>
          <a:xfrm>
            <a:off x="271678" y="967442"/>
            <a:ext cx="10977051" cy="853496"/>
          </a:xfrm>
          <a:prstGeom prst="rect">
            <a:avLst/>
          </a:prstGeom>
          <a:noFill/>
        </p:spPr>
        <p:txBody>
          <a:bodyPr wrap="square" rtlCol="0">
            <a:noAutofit/>
          </a:bodyPr>
          <a:lstStyle/>
          <a:p>
            <a:pPr marL="342900" indent="-342900" algn="just">
              <a:buFont typeface="Wingdings" panose="05000000000000000000" pitchFamily="2" charset="2"/>
              <a:buChar char="Ø"/>
            </a:pPr>
            <a:r>
              <a:rPr lang="en-US" dirty="0">
                <a:latin typeface="Bahnschrift Light" panose="020B0502040204020203" pitchFamily="34" charset="0"/>
              </a:rPr>
              <a:t>Book </a:t>
            </a:r>
            <a:r>
              <a:rPr lang="fr-FR" i="1" dirty="0">
                <a:latin typeface="Bahnschrift Light" panose="020B0502040204020203" pitchFamily="34" charset="0"/>
              </a:rPr>
              <a:t>Robins </a:t>
            </a:r>
            <a:r>
              <a:rPr lang="fr-FR" i="1" dirty="0" err="1">
                <a:latin typeface="Bahnschrift Light" panose="020B0502040204020203" pitchFamily="34" charset="0"/>
              </a:rPr>
              <a:t>coulter</a:t>
            </a:r>
            <a:r>
              <a:rPr lang="fr-FR" i="1" dirty="0">
                <a:latin typeface="Bahnschrift Light" panose="020B0502040204020203" pitchFamily="34" charset="0"/>
              </a:rPr>
              <a:t> management  11 </a:t>
            </a:r>
            <a:r>
              <a:rPr lang="fr-FR" i="1" dirty="0" err="1">
                <a:latin typeface="Bahnschrift Light" panose="020B0502040204020203" pitchFamily="34" charset="0"/>
              </a:rPr>
              <a:t>edt</a:t>
            </a:r>
            <a:r>
              <a:rPr lang="fr-FR" i="1" dirty="0">
                <a:latin typeface="Bahnschrift Light" panose="020B0502040204020203" pitchFamily="34" charset="0"/>
              </a:rPr>
              <a:t> 2012, </a:t>
            </a:r>
            <a:r>
              <a:rPr lang="fr-FR" dirty="0">
                <a:latin typeface="Bahnschrift Light" panose="020B0502040204020203" pitchFamily="34" charset="0"/>
              </a:rPr>
              <a:t>« </a:t>
            </a:r>
            <a:r>
              <a:rPr lang="en-US" dirty="0">
                <a:latin typeface="Bahnschrift Light" panose="020B0502040204020203" pitchFamily="34" charset="0"/>
              </a:rPr>
              <a:t>Chapter 5 - Managing social responsibility and ethics</a:t>
            </a:r>
            <a:r>
              <a:rPr lang="fr-FR" dirty="0">
                <a:latin typeface="Bahnschrift Light" panose="020B0502040204020203" pitchFamily="34" charset="0"/>
              </a:rPr>
              <a:t> »</a:t>
            </a:r>
          </a:p>
        </p:txBody>
      </p:sp>
      <p:sp>
        <p:nvSpPr>
          <p:cNvPr id="14" name="ZoneTexte 13">
            <a:extLst>
              <a:ext uri="{FF2B5EF4-FFF2-40B4-BE49-F238E27FC236}">
                <a16:creationId xmlns:a16="http://schemas.microsoft.com/office/drawing/2014/main" id="{D28E13FA-600C-4A62-98B1-D69FA91C029F}"/>
              </a:ext>
            </a:extLst>
          </p:cNvPr>
          <p:cNvSpPr txBox="1"/>
          <p:nvPr/>
        </p:nvSpPr>
        <p:spPr>
          <a:xfrm>
            <a:off x="271675" y="1326527"/>
            <a:ext cx="10977051" cy="434422"/>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err="1">
                <a:latin typeface="Bahnschrift Light" panose="020B0502040204020203" pitchFamily="34" charset="0"/>
              </a:rPr>
              <a:t>Webiste</a:t>
            </a:r>
            <a:r>
              <a:rPr lang="fr-FR" dirty="0">
                <a:latin typeface="Bahnschrift Light" panose="020B0502040204020203" pitchFamily="34" charset="0"/>
              </a:rPr>
              <a:t> </a:t>
            </a:r>
            <a:r>
              <a:rPr lang="fr-FR" i="1" dirty="0" err="1">
                <a:latin typeface="Bahnschrift Light" panose="020B0502040204020203" pitchFamily="34" charset="0"/>
              </a:rPr>
              <a:t>Merriam</a:t>
            </a:r>
            <a:r>
              <a:rPr lang="fr-FR" i="1" dirty="0">
                <a:latin typeface="Bahnschrift Light" panose="020B0502040204020203" pitchFamily="34" charset="0"/>
              </a:rPr>
              <a:t>-Webster</a:t>
            </a:r>
            <a:r>
              <a:rPr lang="fr-FR" dirty="0">
                <a:latin typeface="Bahnschrift Light" panose="020B0502040204020203" pitchFamily="34" charset="0"/>
              </a:rPr>
              <a:t> : </a:t>
            </a:r>
            <a:r>
              <a:rPr lang="fr-FR" i="1" dirty="0">
                <a:latin typeface="Bahnschrift Light" panose="020B0502040204020203" pitchFamily="34" charset="0"/>
                <a:hlinkClick r:id="rId2"/>
              </a:rPr>
              <a:t>https://www.merriam-webster.com/dictionary/ethic</a:t>
            </a:r>
            <a:endParaRPr lang="fr-FR" i="1" dirty="0">
              <a:latin typeface="Bahnschrift Light" panose="020B0502040204020203" pitchFamily="34" charset="0"/>
            </a:endParaRPr>
          </a:p>
        </p:txBody>
      </p:sp>
      <p:sp>
        <p:nvSpPr>
          <p:cNvPr id="15" name="ZoneTexte 14">
            <a:extLst>
              <a:ext uri="{FF2B5EF4-FFF2-40B4-BE49-F238E27FC236}">
                <a16:creationId xmlns:a16="http://schemas.microsoft.com/office/drawing/2014/main" id="{44B86D09-5A9B-45C0-AFD3-75332BFC6EB6}"/>
              </a:ext>
            </a:extLst>
          </p:cNvPr>
          <p:cNvSpPr txBox="1"/>
          <p:nvPr/>
        </p:nvSpPr>
        <p:spPr>
          <a:xfrm>
            <a:off x="271672" y="1740401"/>
            <a:ext cx="11101820" cy="2874957"/>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err="1">
                <a:latin typeface="Bahnschrift Light" panose="020B0502040204020203" pitchFamily="34" charset="0"/>
              </a:rPr>
              <a:t>Webiste</a:t>
            </a:r>
            <a:r>
              <a:rPr lang="fr-FR" dirty="0">
                <a:latin typeface="Bahnschrift Light" panose="020B0502040204020203" pitchFamily="34" charset="0"/>
              </a:rPr>
              <a:t> </a:t>
            </a:r>
            <a:r>
              <a:rPr lang="fr-FR" i="1" dirty="0">
                <a:latin typeface="Bahnschrift Light" panose="020B0502040204020203" pitchFamily="34" charset="0"/>
              </a:rPr>
              <a:t>Business Management </a:t>
            </a:r>
            <a:r>
              <a:rPr lang="fr-FR" i="1" dirty="0" err="1">
                <a:latin typeface="Bahnschrift Light" panose="020B0502040204020203" pitchFamily="34" charset="0"/>
              </a:rPr>
              <a:t>ideas</a:t>
            </a:r>
            <a:r>
              <a:rPr lang="fr-FR" i="1" dirty="0">
                <a:latin typeface="Bahnschrift Light" panose="020B0502040204020203" pitchFamily="34" charset="0"/>
              </a:rPr>
              <a:t>, </a:t>
            </a:r>
          </a:p>
          <a:p>
            <a:pPr algn="just"/>
            <a:r>
              <a:rPr lang="fr-FR" dirty="0">
                <a:latin typeface="Bahnschrift Light" panose="020B0502040204020203" pitchFamily="34" charset="0"/>
              </a:rPr>
              <a:t>« </a:t>
            </a:r>
            <a:r>
              <a:rPr lang="en-US" dirty="0">
                <a:latin typeface="Bahnschrift Light" panose="020B0502040204020203" pitchFamily="34" charset="0"/>
              </a:rPr>
              <a:t>Management Ethics: Meaning, Need and Importance</a:t>
            </a:r>
            <a:r>
              <a:rPr lang="fr-FR" dirty="0">
                <a:latin typeface="Bahnschrift Light" panose="020B0502040204020203" pitchFamily="34" charset="0"/>
              </a:rPr>
              <a:t>  » :</a:t>
            </a:r>
          </a:p>
          <a:p>
            <a:pPr algn="just"/>
            <a:r>
              <a:rPr lang="fr-FR" dirty="0">
                <a:latin typeface="Bahnschrift Light" panose="020B0502040204020203" pitchFamily="34" charset="0"/>
                <a:hlinkClick r:id="rId3"/>
              </a:rPr>
              <a:t>https://www.businessmanagementideas.c</a:t>
            </a:r>
            <a:r>
              <a:rPr lang="fr-FR" i="1" dirty="0">
                <a:latin typeface="Bahnschrift Light" panose="020B0502040204020203" pitchFamily="34" charset="0"/>
                <a:hlinkClick r:id="rId3"/>
              </a:rPr>
              <a:t>om/notes/management-notes/corporate-social-responsibility/management-ethics-meaning-need-and-importance/5319</a:t>
            </a:r>
            <a:endParaRPr lang="fr-FR" i="1" dirty="0">
              <a:latin typeface="Bahnschrift Light" panose="020B0502040204020203" pitchFamily="34" charset="0"/>
            </a:endParaRPr>
          </a:p>
          <a:p>
            <a:pPr algn="just"/>
            <a:r>
              <a:rPr lang="fr-FR" dirty="0">
                <a:latin typeface="Bahnschrift Light" panose="020B0502040204020203" pitchFamily="34" charset="0"/>
              </a:rPr>
              <a:t>« </a:t>
            </a:r>
            <a:r>
              <a:rPr lang="en-US" dirty="0">
                <a:latin typeface="Bahnschrift Light" panose="020B0502040204020203" pitchFamily="34" charset="0"/>
              </a:rPr>
              <a:t>Ethical and Unethical </a:t>
            </a:r>
            <a:r>
              <a:rPr lang="en-US" dirty="0" err="1">
                <a:latin typeface="Bahnschrift Light" panose="020B0502040204020203" pitchFamily="34" charset="0"/>
              </a:rPr>
              <a:t>Behaviour</a:t>
            </a:r>
            <a:r>
              <a:rPr lang="en-US" dirty="0">
                <a:latin typeface="Bahnschrift Light" panose="020B0502040204020203" pitchFamily="34" charset="0"/>
              </a:rPr>
              <a:t> at Workplace | Ethics | Management</a:t>
            </a:r>
            <a:r>
              <a:rPr lang="fr-FR" dirty="0">
                <a:latin typeface="Bahnschrift Light" panose="020B0502040204020203" pitchFamily="34" charset="0"/>
              </a:rPr>
              <a:t> »</a:t>
            </a:r>
          </a:p>
          <a:p>
            <a:pPr algn="just"/>
            <a:r>
              <a:rPr lang="fr-FR" dirty="0">
                <a:latin typeface="Bahnschrift Light" panose="020B0502040204020203" pitchFamily="34" charset="0"/>
                <a:hlinkClick r:id="rId4"/>
              </a:rPr>
              <a:t>https://www.businessmanagementideas.com/business/ethics-business/ethical-and-unethical-behaviour-at-workplace-ethics-management/12059</a:t>
            </a:r>
            <a:endParaRPr lang="fr-FR" dirty="0">
              <a:latin typeface="Bahnschrift Light" panose="020B0502040204020203" pitchFamily="34" charset="0"/>
            </a:endParaRPr>
          </a:p>
        </p:txBody>
      </p:sp>
      <p:sp>
        <p:nvSpPr>
          <p:cNvPr id="17" name="ZoneTexte 16">
            <a:extLst>
              <a:ext uri="{FF2B5EF4-FFF2-40B4-BE49-F238E27FC236}">
                <a16:creationId xmlns:a16="http://schemas.microsoft.com/office/drawing/2014/main" id="{910703A7-83B9-4049-8C5E-5BE9BD232C69}"/>
              </a:ext>
            </a:extLst>
          </p:cNvPr>
          <p:cNvSpPr txBox="1"/>
          <p:nvPr/>
        </p:nvSpPr>
        <p:spPr>
          <a:xfrm>
            <a:off x="271672" y="3750068"/>
            <a:ext cx="9171987" cy="698642"/>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a:latin typeface="Bahnschrift Light" panose="020B0502040204020203" pitchFamily="34" charset="0"/>
              </a:rPr>
              <a:t>YouTube </a:t>
            </a:r>
            <a:r>
              <a:rPr lang="fr-FR" dirty="0" err="1">
                <a:latin typeface="Bahnschrift Light" panose="020B0502040204020203" pitchFamily="34" charset="0"/>
              </a:rPr>
              <a:t>link</a:t>
            </a:r>
            <a:r>
              <a:rPr lang="fr-FR" dirty="0">
                <a:latin typeface="Bahnschrift Light" panose="020B0502040204020203" pitchFamily="34" charset="0"/>
              </a:rPr>
              <a:t> </a:t>
            </a:r>
            <a:r>
              <a:rPr lang="fr-FR" i="1" dirty="0">
                <a:latin typeface="Bahnschrift Light" panose="020B0502040204020203" pitchFamily="34" charset="0"/>
              </a:rPr>
              <a:t>Gregg Learning</a:t>
            </a:r>
            <a:r>
              <a:rPr lang="fr-FR" dirty="0">
                <a:latin typeface="Bahnschrift Light" panose="020B0502040204020203" pitchFamily="34" charset="0"/>
              </a:rPr>
              <a:t>, « </a:t>
            </a:r>
            <a:r>
              <a:rPr lang="fr-FR" dirty="0" err="1">
                <a:latin typeface="Bahnschrift Light" panose="020B0502040204020203" pitchFamily="34" charset="0"/>
              </a:rPr>
              <a:t>Ethics</a:t>
            </a:r>
            <a:r>
              <a:rPr lang="fr-FR" dirty="0">
                <a:latin typeface="Bahnschrift Light" panose="020B0502040204020203" pitchFamily="34" charset="0"/>
              </a:rPr>
              <a:t> in Management »</a:t>
            </a:r>
          </a:p>
          <a:p>
            <a:pPr algn="just"/>
            <a:r>
              <a:rPr lang="fr-FR" i="1" dirty="0">
                <a:latin typeface="Bahnschrift Light" panose="020B0502040204020203" pitchFamily="34" charset="0"/>
                <a:hlinkClick r:id="rId5"/>
              </a:rPr>
              <a:t>https://www.youtube.com/watch?v=0vScvaAw56g</a:t>
            </a:r>
            <a:endParaRPr lang="fr-FR" i="1" dirty="0">
              <a:latin typeface="Bahnschrift Light" panose="020B0502040204020203" pitchFamily="34" charset="0"/>
            </a:endParaRPr>
          </a:p>
        </p:txBody>
      </p:sp>
      <p:sp>
        <p:nvSpPr>
          <p:cNvPr id="18" name="ZoneTexte 17">
            <a:extLst>
              <a:ext uri="{FF2B5EF4-FFF2-40B4-BE49-F238E27FC236}">
                <a16:creationId xmlns:a16="http://schemas.microsoft.com/office/drawing/2014/main" id="{4A672FCF-7E25-404A-9E35-CC57679EF81C}"/>
              </a:ext>
            </a:extLst>
          </p:cNvPr>
          <p:cNvSpPr txBox="1"/>
          <p:nvPr/>
        </p:nvSpPr>
        <p:spPr>
          <a:xfrm>
            <a:off x="271671" y="4448710"/>
            <a:ext cx="10977051" cy="698642"/>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err="1">
                <a:latin typeface="Bahnschrift Light" panose="020B0502040204020203" pitchFamily="34" charset="0"/>
              </a:rPr>
              <a:t>Website</a:t>
            </a:r>
            <a:r>
              <a:rPr lang="fr-FR" dirty="0">
                <a:latin typeface="Bahnschrift Light" panose="020B0502040204020203" pitchFamily="34" charset="0"/>
              </a:rPr>
              <a:t> </a:t>
            </a:r>
            <a:r>
              <a:rPr lang="fr-FR" i="1" dirty="0" err="1">
                <a:latin typeface="Bahnschrift Light" panose="020B0502040204020203" pitchFamily="34" charset="0"/>
              </a:rPr>
              <a:t>Upcounsel</a:t>
            </a:r>
            <a:r>
              <a:rPr lang="fr-FR" dirty="0">
                <a:latin typeface="Bahnschrift Light" panose="020B0502040204020203" pitchFamily="34" charset="0"/>
              </a:rPr>
              <a:t>, « </a:t>
            </a:r>
            <a:r>
              <a:rPr lang="en-US" dirty="0">
                <a:latin typeface="Bahnschrift Light" panose="020B0502040204020203" pitchFamily="34" charset="0"/>
              </a:rPr>
              <a:t>Code of Ethics Examples: Everything You Need to Know</a:t>
            </a:r>
            <a:r>
              <a:rPr lang="fr-FR" dirty="0">
                <a:latin typeface="Bahnschrift Light" panose="020B0502040204020203" pitchFamily="34" charset="0"/>
              </a:rPr>
              <a:t> »</a:t>
            </a:r>
          </a:p>
          <a:p>
            <a:pPr algn="just"/>
            <a:r>
              <a:rPr lang="fr-FR" i="1" dirty="0">
                <a:latin typeface="Bahnschrift Light" panose="020B0502040204020203" pitchFamily="34" charset="0"/>
                <a:hlinkClick r:id="rId6"/>
              </a:rPr>
              <a:t>https://www.upcounsel.com/code-of-ethics-examples</a:t>
            </a:r>
            <a:endParaRPr lang="fr-FR" i="1" dirty="0">
              <a:latin typeface="Bahnschrift Light" panose="020B0502040204020203" pitchFamily="34" charset="0"/>
            </a:endParaRPr>
          </a:p>
        </p:txBody>
      </p:sp>
      <p:sp>
        <p:nvSpPr>
          <p:cNvPr id="19" name="ZoneTexte 18">
            <a:extLst>
              <a:ext uri="{FF2B5EF4-FFF2-40B4-BE49-F238E27FC236}">
                <a16:creationId xmlns:a16="http://schemas.microsoft.com/office/drawing/2014/main" id="{898DB305-B7B3-49B5-A171-CD72F3BE1845}"/>
              </a:ext>
            </a:extLst>
          </p:cNvPr>
          <p:cNvSpPr txBox="1"/>
          <p:nvPr/>
        </p:nvSpPr>
        <p:spPr>
          <a:xfrm>
            <a:off x="271670" y="5182152"/>
            <a:ext cx="10977051" cy="698642"/>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err="1">
                <a:latin typeface="Bahnschrift Light" panose="020B0502040204020203" pitchFamily="34" charset="0"/>
              </a:rPr>
              <a:t>Website</a:t>
            </a:r>
            <a:r>
              <a:rPr lang="fr-FR" dirty="0">
                <a:latin typeface="Bahnschrift Light" panose="020B0502040204020203" pitchFamily="34" charset="0"/>
              </a:rPr>
              <a:t> </a:t>
            </a:r>
            <a:r>
              <a:rPr lang="fr-FR" i="1" dirty="0">
                <a:latin typeface="Bahnschrift Light" panose="020B0502040204020203" pitchFamily="34" charset="0"/>
              </a:rPr>
              <a:t>Starbucks</a:t>
            </a:r>
            <a:r>
              <a:rPr lang="fr-FR" dirty="0">
                <a:latin typeface="Bahnschrift Light" panose="020B0502040204020203" pitchFamily="34" charset="0"/>
              </a:rPr>
              <a:t>, « </a:t>
            </a:r>
            <a:r>
              <a:rPr lang="fr-FR" dirty="0" err="1">
                <a:latin typeface="Bahnschrift Light" panose="020B0502040204020203" pitchFamily="34" charset="0"/>
              </a:rPr>
              <a:t>Ethics</a:t>
            </a:r>
            <a:r>
              <a:rPr lang="fr-FR" dirty="0">
                <a:latin typeface="Bahnschrift Light" panose="020B0502040204020203" pitchFamily="34" charset="0"/>
              </a:rPr>
              <a:t> &amp; Compliance »</a:t>
            </a:r>
          </a:p>
          <a:p>
            <a:pPr algn="just"/>
            <a:r>
              <a:rPr lang="fr-FR" i="1" dirty="0">
                <a:latin typeface="Bahnschrift Light" panose="020B0502040204020203" pitchFamily="34" charset="0"/>
                <a:hlinkClick r:id="rId7"/>
              </a:rPr>
              <a:t>https://www.starbucks.com/about-us/company-information/business-ethics-and-compliance</a:t>
            </a:r>
            <a:endParaRPr lang="fr-FR" i="1" dirty="0">
              <a:latin typeface="Bahnschrift Light" panose="020B0502040204020203" pitchFamily="34" charset="0"/>
            </a:endParaRPr>
          </a:p>
        </p:txBody>
      </p:sp>
      <p:sp>
        <p:nvSpPr>
          <p:cNvPr id="20" name="ZoneTexte 19">
            <a:extLst>
              <a:ext uri="{FF2B5EF4-FFF2-40B4-BE49-F238E27FC236}">
                <a16:creationId xmlns:a16="http://schemas.microsoft.com/office/drawing/2014/main" id="{95A41A70-BE35-4035-BA70-5EFA495D29F2}"/>
              </a:ext>
            </a:extLst>
          </p:cNvPr>
          <p:cNvSpPr txBox="1"/>
          <p:nvPr/>
        </p:nvSpPr>
        <p:spPr>
          <a:xfrm>
            <a:off x="271672" y="5915594"/>
            <a:ext cx="9171987" cy="698642"/>
          </a:xfrm>
          <a:prstGeom prst="rect">
            <a:avLst/>
          </a:prstGeom>
          <a:noFill/>
        </p:spPr>
        <p:txBody>
          <a:bodyPr wrap="square" rtlCol="0">
            <a:noAutofit/>
          </a:bodyPr>
          <a:lstStyle/>
          <a:p>
            <a:pPr marL="342900" indent="-342900" algn="just">
              <a:buFont typeface="Wingdings" panose="05000000000000000000" pitchFamily="2" charset="2"/>
              <a:buChar char="Ø"/>
            </a:pPr>
            <a:r>
              <a:rPr lang="fr-FR" dirty="0">
                <a:latin typeface="Bahnschrift Light" panose="020B0502040204020203" pitchFamily="34" charset="0"/>
              </a:rPr>
              <a:t>YouTube </a:t>
            </a:r>
            <a:r>
              <a:rPr lang="fr-FR" dirty="0" err="1">
                <a:latin typeface="Bahnschrift Light" panose="020B0502040204020203" pitchFamily="34" charset="0"/>
              </a:rPr>
              <a:t>link</a:t>
            </a:r>
            <a:r>
              <a:rPr lang="fr-FR" dirty="0">
                <a:latin typeface="Bahnschrift Light" panose="020B0502040204020203" pitchFamily="34" charset="0"/>
              </a:rPr>
              <a:t> </a:t>
            </a:r>
            <a:r>
              <a:rPr lang="fr-FR" i="1" dirty="0">
                <a:latin typeface="Bahnschrift Light" panose="020B0502040204020203" pitchFamily="34" charset="0"/>
              </a:rPr>
              <a:t>Starbucks</a:t>
            </a:r>
            <a:r>
              <a:rPr lang="fr-FR" dirty="0">
                <a:latin typeface="Bahnschrift Light" panose="020B0502040204020203" pitchFamily="34" charset="0"/>
              </a:rPr>
              <a:t>, « </a:t>
            </a:r>
            <a:r>
              <a:rPr lang="fr-FR" dirty="0" err="1">
                <a:latin typeface="Bahnschrift Light" panose="020B0502040204020203" pitchFamily="34" charset="0"/>
              </a:rPr>
              <a:t>Retail</a:t>
            </a:r>
            <a:r>
              <a:rPr lang="fr-FR" dirty="0">
                <a:latin typeface="Bahnschrift Light" panose="020B0502040204020203" pitchFamily="34" charset="0"/>
              </a:rPr>
              <a:t> </a:t>
            </a:r>
            <a:r>
              <a:rPr lang="fr-FR" dirty="0" err="1">
                <a:latin typeface="Bahnschrift Light" panose="020B0502040204020203" pitchFamily="34" charset="0"/>
              </a:rPr>
              <a:t>Careers</a:t>
            </a:r>
            <a:r>
              <a:rPr lang="fr-FR" dirty="0">
                <a:latin typeface="Bahnschrift Light" panose="020B0502040204020203" pitchFamily="34" charset="0"/>
              </a:rPr>
              <a:t> at Starbucks »</a:t>
            </a:r>
          </a:p>
          <a:p>
            <a:pPr algn="just"/>
            <a:r>
              <a:rPr lang="fr-FR" dirty="0">
                <a:latin typeface="Bahnschrift Light" panose="020B0502040204020203" pitchFamily="34" charset="0"/>
                <a:hlinkClick r:id="rId8"/>
              </a:rPr>
              <a:t>https://www.youtube.com/watch?v=VpPisi1F5jI&amp;list=PL4DD39D3B9D8389D3&amp;index=2</a:t>
            </a:r>
            <a:endParaRPr lang="fr-FR" dirty="0">
              <a:latin typeface="Bahnschrift Light" panose="020B0502040204020203" pitchFamily="34" charset="0"/>
            </a:endParaRPr>
          </a:p>
        </p:txBody>
      </p:sp>
    </p:spTree>
    <p:extLst>
      <p:ext uri="{BB962C8B-B14F-4D97-AF65-F5344CB8AC3E}">
        <p14:creationId xmlns:p14="http://schemas.microsoft.com/office/powerpoint/2010/main" val="377015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1</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Titre 1">
            <a:extLst>
              <a:ext uri="{FF2B5EF4-FFF2-40B4-BE49-F238E27FC236}">
                <a16:creationId xmlns:a16="http://schemas.microsoft.com/office/drawing/2014/main" id="{B3DC6D71-A1FC-47BB-AC0D-FDFDCEE9C419}"/>
              </a:ext>
            </a:extLst>
          </p:cNvPr>
          <p:cNvSpPr txBox="1">
            <a:spLocks/>
          </p:cNvSpPr>
          <p:nvPr/>
        </p:nvSpPr>
        <p:spPr>
          <a:xfrm>
            <a:off x="333376" y="339725"/>
            <a:ext cx="2971800" cy="99140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6600" dirty="0">
                <a:latin typeface="Bahnschrift Condensed" panose="020B0502040204020203" pitchFamily="34" charset="0"/>
              </a:rPr>
              <a:t>SUMMARY</a:t>
            </a:r>
          </a:p>
        </p:txBody>
      </p:sp>
      <p:sp>
        <p:nvSpPr>
          <p:cNvPr id="12" name="Titre 1">
            <a:extLst>
              <a:ext uri="{FF2B5EF4-FFF2-40B4-BE49-F238E27FC236}">
                <a16:creationId xmlns:a16="http://schemas.microsoft.com/office/drawing/2014/main" id="{09B8B536-ECB2-44AE-B099-ABD97C31D594}"/>
              </a:ext>
            </a:extLst>
          </p:cNvPr>
          <p:cNvSpPr txBox="1">
            <a:spLocks/>
          </p:cNvSpPr>
          <p:nvPr/>
        </p:nvSpPr>
        <p:spPr>
          <a:xfrm>
            <a:off x="1100137" y="1595043"/>
            <a:ext cx="8529637" cy="9914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indent="-857250">
              <a:buFont typeface="MS Mincho" panose="02020609040205080304" pitchFamily="49" charset="-128"/>
              <a:buChar char="☑"/>
            </a:pPr>
            <a:r>
              <a:rPr lang="fr-FR" sz="3600" dirty="0" err="1">
                <a:latin typeface="Courier New" panose="02070309020205020404" pitchFamily="49" charset="0"/>
                <a:cs typeface="Courier New" panose="02070309020205020404" pitchFamily="49" charset="0"/>
              </a:rPr>
              <a:t>Definiton</a:t>
            </a:r>
            <a:endParaRPr lang="fr-FR" sz="3600" dirty="0">
              <a:latin typeface="Courier New" panose="02070309020205020404" pitchFamily="49" charset="0"/>
              <a:cs typeface="Courier New" panose="02070309020205020404" pitchFamily="49" charset="0"/>
            </a:endParaRPr>
          </a:p>
        </p:txBody>
      </p:sp>
      <p:sp>
        <p:nvSpPr>
          <p:cNvPr id="13" name="Titre 1">
            <a:extLst>
              <a:ext uri="{FF2B5EF4-FFF2-40B4-BE49-F238E27FC236}">
                <a16:creationId xmlns:a16="http://schemas.microsoft.com/office/drawing/2014/main" id="{08F4116E-4871-4A31-B439-6BD164899436}"/>
              </a:ext>
            </a:extLst>
          </p:cNvPr>
          <p:cNvSpPr txBox="1">
            <a:spLocks/>
          </p:cNvSpPr>
          <p:nvPr/>
        </p:nvSpPr>
        <p:spPr>
          <a:xfrm>
            <a:off x="1100135" y="3494742"/>
            <a:ext cx="8424861" cy="991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indent="-857250">
              <a:buFont typeface="MS Mincho" panose="02020609040205080304" pitchFamily="49" charset="-128"/>
              <a:buChar char="☑"/>
            </a:pPr>
            <a:r>
              <a:rPr lang="fr-FR" sz="3600" dirty="0" err="1">
                <a:latin typeface="Courier New" panose="02070309020205020404" pitchFamily="49" charset="0"/>
                <a:cs typeface="Courier New" panose="02070309020205020404" pitchFamily="49" charset="0"/>
              </a:rPr>
              <a:t>Ethical</a:t>
            </a:r>
            <a:r>
              <a:rPr lang="fr-FR" sz="3600" dirty="0">
                <a:latin typeface="Courier New" panose="02070309020205020404" pitchFamily="49" charset="0"/>
                <a:cs typeface="Courier New" panose="02070309020205020404" pitchFamily="49" charset="0"/>
              </a:rPr>
              <a:t> </a:t>
            </a:r>
            <a:r>
              <a:rPr lang="fr-FR" sz="3600" dirty="0" err="1">
                <a:latin typeface="Courier New" panose="02070309020205020404" pitchFamily="49" charset="0"/>
                <a:cs typeface="Courier New" panose="02070309020205020404" pitchFamily="49" charset="0"/>
              </a:rPr>
              <a:t>Behavior</a:t>
            </a:r>
            <a:endParaRPr lang="fr-FR" sz="3600" dirty="0">
              <a:latin typeface="Courier New" panose="02070309020205020404" pitchFamily="49" charset="0"/>
              <a:cs typeface="Courier New" panose="02070309020205020404" pitchFamily="49" charset="0"/>
            </a:endParaRPr>
          </a:p>
        </p:txBody>
      </p:sp>
      <p:sp>
        <p:nvSpPr>
          <p:cNvPr id="17" name="Titre 1">
            <a:extLst>
              <a:ext uri="{FF2B5EF4-FFF2-40B4-BE49-F238E27FC236}">
                <a16:creationId xmlns:a16="http://schemas.microsoft.com/office/drawing/2014/main" id="{4A0CB2D1-65BD-4D77-860A-66ED13E50EFA}"/>
              </a:ext>
            </a:extLst>
          </p:cNvPr>
          <p:cNvSpPr txBox="1">
            <a:spLocks/>
          </p:cNvSpPr>
          <p:nvPr/>
        </p:nvSpPr>
        <p:spPr>
          <a:xfrm>
            <a:off x="1100135" y="2543214"/>
            <a:ext cx="10072688" cy="991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indent="-857250">
              <a:buFont typeface="MS Mincho" panose="02020609040205080304" pitchFamily="49" charset="-128"/>
              <a:buChar char="☑"/>
            </a:pPr>
            <a:r>
              <a:rPr lang="fr-FR" sz="3600" dirty="0">
                <a:latin typeface="Courier New" panose="02070309020205020404" pitchFamily="49" charset="0"/>
                <a:cs typeface="Courier New" panose="02070309020205020404" pitchFamily="49" charset="0"/>
              </a:rPr>
              <a:t>Types of management and </a:t>
            </a:r>
            <a:r>
              <a:rPr lang="fr-FR" sz="3600" dirty="0" err="1">
                <a:latin typeface="Courier New" panose="02070309020205020404" pitchFamily="49" charset="0"/>
                <a:cs typeface="Courier New" panose="02070309020205020404" pitchFamily="49" charset="0"/>
              </a:rPr>
              <a:t>its</a:t>
            </a:r>
            <a:r>
              <a:rPr lang="fr-FR" sz="3600" dirty="0">
                <a:latin typeface="Courier New" panose="02070309020205020404" pitchFamily="49" charset="0"/>
                <a:cs typeface="Courier New" panose="02070309020205020404" pitchFamily="49" charset="0"/>
              </a:rPr>
              <a:t> </a:t>
            </a:r>
            <a:r>
              <a:rPr lang="fr-FR" sz="3600" dirty="0" err="1">
                <a:latin typeface="Courier New" panose="02070309020205020404" pitchFamily="49" charset="0"/>
                <a:cs typeface="Courier New" panose="02070309020205020404" pitchFamily="49" charset="0"/>
              </a:rPr>
              <a:t>role</a:t>
            </a:r>
            <a:endParaRPr lang="fr-FR" sz="3600" dirty="0">
              <a:latin typeface="Courier New" panose="02070309020205020404" pitchFamily="49" charset="0"/>
              <a:cs typeface="Courier New" panose="02070309020205020404" pitchFamily="49" charset="0"/>
            </a:endParaRPr>
          </a:p>
        </p:txBody>
      </p:sp>
      <p:sp>
        <p:nvSpPr>
          <p:cNvPr id="18" name="Titre 1">
            <a:extLst>
              <a:ext uri="{FF2B5EF4-FFF2-40B4-BE49-F238E27FC236}">
                <a16:creationId xmlns:a16="http://schemas.microsoft.com/office/drawing/2014/main" id="{4C8E9003-57AA-4AC7-889F-FF9BBC3248CE}"/>
              </a:ext>
            </a:extLst>
          </p:cNvPr>
          <p:cNvSpPr txBox="1">
            <a:spLocks/>
          </p:cNvSpPr>
          <p:nvPr/>
        </p:nvSpPr>
        <p:spPr>
          <a:xfrm>
            <a:off x="1100136" y="4443846"/>
            <a:ext cx="9339264" cy="991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indent="-857250">
              <a:buFont typeface="MS Mincho" panose="02020609040205080304" pitchFamily="49" charset="-128"/>
              <a:buChar char="☑"/>
            </a:pPr>
            <a:r>
              <a:rPr lang="fr-FR" sz="3600" dirty="0" err="1">
                <a:latin typeface="Courier New" panose="02070309020205020404" pitchFamily="49" charset="0"/>
                <a:cs typeface="Courier New" panose="02070309020205020404" pitchFamily="49" charset="0"/>
              </a:rPr>
              <a:t>Managing</a:t>
            </a:r>
            <a:r>
              <a:rPr lang="fr-FR" sz="3600" dirty="0">
                <a:latin typeface="Courier New" panose="02070309020205020404" pitchFamily="49" charset="0"/>
                <a:cs typeface="Courier New" panose="02070309020205020404" pitchFamily="49" charset="0"/>
              </a:rPr>
              <a:t> </a:t>
            </a:r>
            <a:r>
              <a:rPr lang="fr-FR" sz="3600" dirty="0" err="1">
                <a:latin typeface="Courier New" panose="02070309020205020404" pitchFamily="49" charset="0"/>
                <a:cs typeface="Courier New" panose="02070309020205020404" pitchFamily="49" charset="0"/>
              </a:rPr>
              <a:t>Ethical</a:t>
            </a:r>
            <a:r>
              <a:rPr lang="fr-FR" sz="3600" dirty="0">
                <a:latin typeface="Courier New" panose="02070309020205020404" pitchFamily="49" charset="0"/>
                <a:cs typeface="Courier New" panose="02070309020205020404" pitchFamily="49" charset="0"/>
              </a:rPr>
              <a:t> </a:t>
            </a:r>
            <a:r>
              <a:rPr lang="fr-FR" sz="3600" dirty="0" err="1">
                <a:latin typeface="Courier New" panose="02070309020205020404" pitchFamily="49" charset="0"/>
                <a:cs typeface="Courier New" panose="02070309020205020404" pitchFamily="49" charset="0"/>
              </a:rPr>
              <a:t>Behavior</a:t>
            </a:r>
            <a:endParaRPr lang="fr-FR" sz="3600" dirty="0">
              <a:latin typeface="Courier New" panose="02070309020205020404" pitchFamily="49" charset="0"/>
              <a:cs typeface="Courier New" panose="02070309020205020404" pitchFamily="49" charset="0"/>
            </a:endParaRPr>
          </a:p>
        </p:txBody>
      </p:sp>
      <p:sp>
        <p:nvSpPr>
          <p:cNvPr id="19" name="Titre 1">
            <a:extLst>
              <a:ext uri="{FF2B5EF4-FFF2-40B4-BE49-F238E27FC236}">
                <a16:creationId xmlns:a16="http://schemas.microsoft.com/office/drawing/2014/main" id="{0652A004-D46B-4802-874D-6AE5EEE5874D}"/>
              </a:ext>
            </a:extLst>
          </p:cNvPr>
          <p:cNvSpPr txBox="1">
            <a:spLocks/>
          </p:cNvSpPr>
          <p:nvPr/>
        </p:nvSpPr>
        <p:spPr>
          <a:xfrm>
            <a:off x="1100135" y="5388398"/>
            <a:ext cx="8424861" cy="9914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57250" indent="-857250">
              <a:buFont typeface="MS Mincho" panose="02020609040205080304" pitchFamily="49" charset="-128"/>
              <a:buChar char="☑"/>
            </a:pPr>
            <a:r>
              <a:rPr lang="fr-FR" sz="3600" dirty="0">
                <a:latin typeface="Courier New" panose="02070309020205020404" pitchFamily="49" charset="0"/>
                <a:cs typeface="Courier New" panose="02070309020205020404" pitchFamily="49" charset="0"/>
              </a:rPr>
              <a:t>Conclusion</a:t>
            </a:r>
          </a:p>
        </p:txBody>
      </p:sp>
    </p:spTree>
    <p:extLst>
      <p:ext uri="{BB962C8B-B14F-4D97-AF65-F5344CB8AC3E}">
        <p14:creationId xmlns:p14="http://schemas.microsoft.com/office/powerpoint/2010/main" val="26960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left)">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left)">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2</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pic>
        <p:nvPicPr>
          <p:cNvPr id="14" name="Enregistrement d’écran 5">
            <a:hlinkClick r:id="" action="ppaction://media"/>
            <a:extLst>
              <a:ext uri="{FF2B5EF4-FFF2-40B4-BE49-F238E27FC236}">
                <a16:creationId xmlns:a16="http://schemas.microsoft.com/office/drawing/2014/main" id="{002C9458-AA82-4ABC-845F-DC1AF585056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65671"/>
            <a:ext cx="11458572" cy="6006072"/>
          </a:xfrm>
          <a:prstGeom prst="rect">
            <a:avLst/>
          </a:prstGeom>
        </p:spPr>
      </p:pic>
      <p:sp>
        <p:nvSpPr>
          <p:cNvPr id="2" name="ZoneTexte 1">
            <a:extLst>
              <a:ext uri="{FF2B5EF4-FFF2-40B4-BE49-F238E27FC236}">
                <a16:creationId xmlns:a16="http://schemas.microsoft.com/office/drawing/2014/main" id="{58C6D5C2-C318-43F4-B4D8-9CBB4D59CF59}"/>
              </a:ext>
            </a:extLst>
          </p:cNvPr>
          <p:cNvSpPr txBox="1"/>
          <p:nvPr/>
        </p:nvSpPr>
        <p:spPr>
          <a:xfrm>
            <a:off x="323850" y="98151"/>
            <a:ext cx="6867525" cy="707886"/>
          </a:xfrm>
          <a:prstGeom prst="rect">
            <a:avLst/>
          </a:prstGeom>
          <a:noFill/>
        </p:spPr>
        <p:txBody>
          <a:bodyPr wrap="square" rtlCol="0">
            <a:spAutoFit/>
          </a:bodyPr>
          <a:lstStyle/>
          <a:p>
            <a:r>
              <a:rPr lang="fr-FR" sz="4000" dirty="0" err="1">
                <a:latin typeface="Bahnschrift Condensed" panose="020B0502040204020203" pitchFamily="34" charset="0"/>
              </a:rPr>
              <a:t>What</a:t>
            </a:r>
            <a:r>
              <a:rPr lang="fr-FR" sz="4000" dirty="0">
                <a:latin typeface="Bahnschrift Condensed" panose="020B0502040204020203" pitchFamily="34" charset="0"/>
              </a:rPr>
              <a:t> </a:t>
            </a:r>
            <a:r>
              <a:rPr lang="fr-FR" sz="4000" dirty="0" err="1">
                <a:latin typeface="Bahnschrift Condensed" panose="020B0502040204020203" pitchFamily="34" charset="0"/>
              </a:rPr>
              <a:t>does</a:t>
            </a:r>
            <a:r>
              <a:rPr lang="fr-FR" sz="4000" dirty="0">
                <a:latin typeface="Bahnschrift Condensed" panose="020B0502040204020203" pitchFamily="34" charset="0"/>
              </a:rPr>
              <a:t> « </a:t>
            </a:r>
            <a:r>
              <a:rPr lang="fr-FR" sz="4000" dirty="0" err="1">
                <a:latin typeface="Bahnschrift Condensed" panose="020B0502040204020203" pitchFamily="34" charset="0"/>
              </a:rPr>
              <a:t>ethic</a:t>
            </a:r>
            <a:r>
              <a:rPr lang="fr-FR" sz="4000" dirty="0">
                <a:latin typeface="Bahnschrift Condensed" panose="020B0502040204020203" pitchFamily="34" charset="0"/>
              </a:rPr>
              <a:t> » </a:t>
            </a:r>
            <a:r>
              <a:rPr lang="fr-FR" sz="4000" dirty="0" err="1">
                <a:latin typeface="Bahnschrift Condensed" panose="020B0502040204020203" pitchFamily="34" charset="0"/>
              </a:rPr>
              <a:t>mean</a:t>
            </a:r>
            <a:r>
              <a:rPr lang="fr-FR" sz="4000" dirty="0">
                <a:latin typeface="Bahnschrift Condensed" panose="020B0502040204020203" pitchFamily="34" charset="0"/>
              </a:rPr>
              <a:t> ?</a:t>
            </a:r>
          </a:p>
        </p:txBody>
      </p:sp>
    </p:spTree>
    <p:extLst>
      <p:ext uri="{BB962C8B-B14F-4D97-AF65-F5344CB8AC3E}">
        <p14:creationId xmlns:p14="http://schemas.microsoft.com/office/powerpoint/2010/main" val="187686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mute="1">
                <p:cTn id="12" fill="hold" display="0">
                  <p:stCondLst>
                    <p:cond delay="indefinite"/>
                  </p:stCondLst>
                </p:cTn>
                <p:tgtEl>
                  <p:spTgt spid="1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3</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grpSp>
        <p:nvGrpSpPr>
          <p:cNvPr id="11" name="Groupe 10">
            <a:extLst>
              <a:ext uri="{FF2B5EF4-FFF2-40B4-BE49-F238E27FC236}">
                <a16:creationId xmlns:a16="http://schemas.microsoft.com/office/drawing/2014/main" id="{AE28F6B9-6EC5-4254-8EE4-776F8A36EF7A}"/>
              </a:ext>
            </a:extLst>
          </p:cNvPr>
          <p:cNvGrpSpPr/>
          <p:nvPr/>
        </p:nvGrpSpPr>
        <p:grpSpPr>
          <a:xfrm>
            <a:off x="619125" y="47624"/>
            <a:ext cx="7981949" cy="2057401"/>
            <a:chOff x="314325" y="4543424"/>
            <a:chExt cx="7981949" cy="2057401"/>
          </a:xfrm>
        </p:grpSpPr>
        <p:pic>
          <p:nvPicPr>
            <p:cNvPr id="6" name="Image 5">
              <a:extLst>
                <a:ext uri="{FF2B5EF4-FFF2-40B4-BE49-F238E27FC236}">
                  <a16:creationId xmlns:a16="http://schemas.microsoft.com/office/drawing/2014/main" id="{1A2C5B96-0B0E-4E74-BC6A-BE923EEE5262}"/>
                </a:ext>
              </a:extLst>
            </p:cNvPr>
            <p:cNvPicPr>
              <a:picLocks noChangeAspect="1"/>
            </p:cNvPicPr>
            <p:nvPr/>
          </p:nvPicPr>
          <p:blipFill rotWithShape="1">
            <a:blip r:embed="rId3">
              <a:extLst>
                <a:ext uri="{28A0092B-C50C-407E-A947-70E740481C1C}">
                  <a14:useLocalDpi xmlns:a14="http://schemas.microsoft.com/office/drawing/2010/main" val="0"/>
                </a:ext>
              </a:extLst>
            </a:blip>
            <a:srcRect l="4463" r="8106" b="70139"/>
            <a:stretch/>
          </p:blipFill>
          <p:spPr>
            <a:xfrm>
              <a:off x="314325" y="4552950"/>
              <a:ext cx="4572001" cy="2047875"/>
            </a:xfrm>
            <a:prstGeom prst="rect">
              <a:avLst/>
            </a:prstGeom>
          </p:spPr>
        </p:pic>
        <p:pic>
          <p:nvPicPr>
            <p:cNvPr id="12" name="Image 11">
              <a:extLst>
                <a:ext uri="{FF2B5EF4-FFF2-40B4-BE49-F238E27FC236}">
                  <a16:creationId xmlns:a16="http://schemas.microsoft.com/office/drawing/2014/main" id="{D45DDF7E-C227-47B6-9477-88741A502329}"/>
                </a:ext>
              </a:extLst>
            </p:cNvPr>
            <p:cNvPicPr>
              <a:picLocks noChangeAspect="1"/>
            </p:cNvPicPr>
            <p:nvPr/>
          </p:nvPicPr>
          <p:blipFill rotWithShape="1">
            <a:blip r:embed="rId3">
              <a:extLst>
                <a:ext uri="{28A0092B-C50C-407E-A947-70E740481C1C}">
                  <a14:useLocalDpi xmlns:a14="http://schemas.microsoft.com/office/drawing/2010/main" val="0"/>
                </a:ext>
              </a:extLst>
            </a:blip>
            <a:srcRect l="22860" r="8106" b="70139"/>
            <a:stretch/>
          </p:blipFill>
          <p:spPr>
            <a:xfrm>
              <a:off x="4686299" y="4543424"/>
              <a:ext cx="3609975" cy="2047875"/>
            </a:xfrm>
            <a:prstGeom prst="rect">
              <a:avLst/>
            </a:prstGeom>
          </p:spPr>
        </p:pic>
      </p:grpSp>
      <p:sp>
        <p:nvSpPr>
          <p:cNvPr id="15" name="ZoneTexte 14">
            <a:extLst>
              <a:ext uri="{FF2B5EF4-FFF2-40B4-BE49-F238E27FC236}">
                <a16:creationId xmlns:a16="http://schemas.microsoft.com/office/drawing/2014/main" id="{72AFE4E1-B82E-4894-AB47-82B2F69AD94D}"/>
              </a:ext>
            </a:extLst>
          </p:cNvPr>
          <p:cNvSpPr txBox="1"/>
          <p:nvPr/>
        </p:nvSpPr>
        <p:spPr>
          <a:xfrm>
            <a:off x="1657351" y="819477"/>
            <a:ext cx="1514474" cy="523220"/>
          </a:xfrm>
          <a:prstGeom prst="rect">
            <a:avLst/>
          </a:prstGeom>
          <a:noFill/>
        </p:spPr>
        <p:txBody>
          <a:bodyPr wrap="square" rtlCol="0">
            <a:spAutoFit/>
          </a:bodyPr>
          <a:lstStyle/>
          <a:p>
            <a:r>
              <a:rPr lang="fr-FR" sz="2800" b="1" dirty="0" err="1">
                <a:solidFill>
                  <a:srgbClr val="FF0000"/>
                </a:solidFill>
                <a:latin typeface="Courier New" panose="02070309020205020404" pitchFamily="49" charset="0"/>
                <a:cs typeface="Courier New" panose="02070309020205020404" pitchFamily="49" charset="0"/>
              </a:rPr>
              <a:t>ethics</a:t>
            </a:r>
            <a:endParaRPr lang="fr-FR" sz="2800" b="1" dirty="0">
              <a:solidFill>
                <a:srgbClr val="FF0000"/>
              </a:solidFill>
              <a:latin typeface="Courier New" panose="02070309020205020404" pitchFamily="49" charset="0"/>
              <a:cs typeface="Courier New" panose="02070309020205020404" pitchFamily="49" charset="0"/>
            </a:endParaRPr>
          </a:p>
        </p:txBody>
      </p:sp>
      <p:sp>
        <p:nvSpPr>
          <p:cNvPr id="17" name="ZoneTexte 16">
            <a:extLst>
              <a:ext uri="{FF2B5EF4-FFF2-40B4-BE49-F238E27FC236}">
                <a16:creationId xmlns:a16="http://schemas.microsoft.com/office/drawing/2014/main" id="{309D7234-A385-4DA4-ACB8-5FBE6670D3F9}"/>
              </a:ext>
            </a:extLst>
          </p:cNvPr>
          <p:cNvSpPr txBox="1"/>
          <p:nvPr/>
        </p:nvSpPr>
        <p:spPr>
          <a:xfrm>
            <a:off x="1638299" y="1172997"/>
            <a:ext cx="5876925" cy="888705"/>
          </a:xfrm>
          <a:prstGeom prst="rect">
            <a:avLst/>
          </a:prstGeom>
          <a:noFill/>
        </p:spPr>
        <p:txBody>
          <a:bodyPr wrap="square" rtlCol="0">
            <a:spAutoFit/>
          </a:bodyPr>
          <a:lstStyle/>
          <a:p>
            <a:pPr>
              <a:lnSpc>
                <a:spcPct val="150000"/>
              </a:lnSpc>
            </a:pPr>
            <a:r>
              <a:rPr lang="en-US" dirty="0">
                <a:latin typeface="Courier New" panose="02070309020205020404" pitchFamily="49" charset="0"/>
                <a:cs typeface="Courier New" panose="02070309020205020404" pitchFamily="49" charset="0"/>
              </a:rPr>
              <a:t>Principles, values, and beliefs that define what is right and wrong behavior.</a:t>
            </a:r>
            <a:endParaRPr lang="fr-FR" dirty="0">
              <a:latin typeface="Courier New" panose="02070309020205020404" pitchFamily="49" charset="0"/>
              <a:cs typeface="Courier New" panose="02070309020205020404" pitchFamily="49" charset="0"/>
            </a:endParaRPr>
          </a:p>
        </p:txBody>
      </p:sp>
      <p:pic>
        <p:nvPicPr>
          <p:cNvPr id="3" name="Image 2">
            <a:extLst>
              <a:ext uri="{FF2B5EF4-FFF2-40B4-BE49-F238E27FC236}">
                <a16:creationId xmlns:a16="http://schemas.microsoft.com/office/drawing/2014/main" id="{6FDC3882-3F35-483B-B660-9B4951754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3002744"/>
            <a:ext cx="2768680" cy="1541019"/>
          </a:xfrm>
          <a:prstGeom prst="rect">
            <a:avLst/>
          </a:prstGeom>
        </p:spPr>
      </p:pic>
      <p:pic>
        <p:nvPicPr>
          <p:cNvPr id="14" name="Image 13">
            <a:extLst>
              <a:ext uri="{FF2B5EF4-FFF2-40B4-BE49-F238E27FC236}">
                <a16:creationId xmlns:a16="http://schemas.microsoft.com/office/drawing/2014/main" id="{6D461782-58DE-45A1-9A06-C352E5FAC5AA}"/>
              </a:ext>
            </a:extLst>
          </p:cNvPr>
          <p:cNvPicPr>
            <a:picLocks noChangeAspect="1"/>
          </p:cNvPicPr>
          <p:nvPr/>
        </p:nvPicPr>
        <p:blipFill rotWithShape="1">
          <a:blip r:embed="rId5">
            <a:extLst>
              <a:ext uri="{28A0092B-C50C-407E-A947-70E740481C1C}">
                <a14:useLocalDpi xmlns:a14="http://schemas.microsoft.com/office/drawing/2010/main" val="0"/>
              </a:ext>
            </a:extLst>
          </a:blip>
          <a:srcRect l="26718" t="14982"/>
          <a:stretch/>
        </p:blipFill>
        <p:spPr>
          <a:xfrm rot="18749982" flipH="1">
            <a:off x="1176292" y="4691019"/>
            <a:ext cx="1682208" cy="1846340"/>
          </a:xfrm>
          <a:prstGeom prst="rect">
            <a:avLst/>
          </a:prstGeom>
        </p:spPr>
      </p:pic>
      <p:sp>
        <p:nvSpPr>
          <p:cNvPr id="16" name="ZoneTexte 15">
            <a:extLst>
              <a:ext uri="{FF2B5EF4-FFF2-40B4-BE49-F238E27FC236}">
                <a16:creationId xmlns:a16="http://schemas.microsoft.com/office/drawing/2014/main" id="{ED56078A-3567-4D79-8C59-79E51F07DB9E}"/>
              </a:ext>
            </a:extLst>
          </p:cNvPr>
          <p:cNvSpPr txBox="1"/>
          <p:nvPr/>
        </p:nvSpPr>
        <p:spPr>
          <a:xfrm>
            <a:off x="3537202" y="3049978"/>
            <a:ext cx="5523704" cy="1446550"/>
          </a:xfrm>
          <a:prstGeom prst="rect">
            <a:avLst/>
          </a:prstGeom>
          <a:noFill/>
        </p:spPr>
        <p:txBody>
          <a:bodyPr wrap="square" rtlCol="0">
            <a:spAutoFit/>
          </a:bodyPr>
          <a:lstStyle/>
          <a:p>
            <a:r>
              <a:rPr lang="en-US" sz="4400" dirty="0">
                <a:latin typeface="Bahnschrift Condensed" panose="020B0502040204020203" pitchFamily="34" charset="0"/>
              </a:rPr>
              <a:t>What about Ethics and Management ?</a:t>
            </a:r>
          </a:p>
        </p:txBody>
      </p:sp>
      <p:sp>
        <p:nvSpPr>
          <p:cNvPr id="18" name="ZoneTexte 17">
            <a:extLst>
              <a:ext uri="{FF2B5EF4-FFF2-40B4-BE49-F238E27FC236}">
                <a16:creationId xmlns:a16="http://schemas.microsoft.com/office/drawing/2014/main" id="{AB9A3C33-06B4-4BDE-89E7-EC9FE086AF6A}"/>
              </a:ext>
            </a:extLst>
          </p:cNvPr>
          <p:cNvSpPr txBox="1"/>
          <p:nvPr/>
        </p:nvSpPr>
        <p:spPr>
          <a:xfrm>
            <a:off x="3266270" y="5072376"/>
            <a:ext cx="7640043" cy="1323439"/>
          </a:xfrm>
          <a:prstGeom prst="rect">
            <a:avLst/>
          </a:prstGeom>
          <a:noFill/>
        </p:spPr>
        <p:txBody>
          <a:bodyPr wrap="square" rtlCol="0">
            <a:spAutoFit/>
          </a:bodyPr>
          <a:lstStyle/>
          <a:p>
            <a:pPr algn="just"/>
            <a:r>
              <a:rPr lang="en-US" sz="2000" dirty="0">
                <a:latin typeface="Courier New" panose="02070309020205020404" pitchFamily="49" charset="0"/>
                <a:cs typeface="Courier New" panose="02070309020205020404" pitchFamily="49" charset="0"/>
              </a:rPr>
              <a:t>Management Ethics is the discipline dealing with what is </a:t>
            </a:r>
            <a:r>
              <a:rPr lang="en-US" sz="2000" u="sng" dirty="0">
                <a:latin typeface="Courier New" panose="02070309020205020404" pitchFamily="49" charset="0"/>
                <a:cs typeface="Courier New" panose="02070309020205020404" pitchFamily="49" charset="0"/>
              </a:rPr>
              <a:t>right</a:t>
            </a:r>
            <a:r>
              <a:rPr lang="en-US" sz="2000" dirty="0">
                <a:latin typeface="Courier New" panose="02070309020205020404" pitchFamily="49" charset="0"/>
                <a:cs typeface="Courier New" panose="02070309020205020404" pitchFamily="49" charset="0"/>
              </a:rPr>
              <a:t> and </a:t>
            </a:r>
            <a:r>
              <a:rPr lang="en-US" sz="2000" u="sng" dirty="0">
                <a:latin typeface="Courier New" panose="02070309020205020404" pitchFamily="49" charset="0"/>
                <a:cs typeface="Courier New" panose="02070309020205020404" pitchFamily="49" charset="0"/>
              </a:rPr>
              <a:t>wrong</a:t>
            </a:r>
            <a:r>
              <a:rPr lang="en-US" sz="2000" dirty="0">
                <a:latin typeface="Courier New" panose="02070309020205020404" pitchFamily="49" charset="0"/>
                <a:cs typeface="Courier New" panose="02070309020205020404" pitchFamily="49" charset="0"/>
              </a:rPr>
              <a:t>, or with </a:t>
            </a:r>
            <a:r>
              <a:rPr lang="en-US" sz="2000" u="sng" dirty="0">
                <a:latin typeface="Courier New" panose="02070309020205020404" pitchFamily="49" charset="0"/>
                <a:cs typeface="Courier New" panose="02070309020205020404" pitchFamily="49" charset="0"/>
              </a:rPr>
              <a:t>moral duty </a:t>
            </a:r>
            <a:r>
              <a:rPr lang="en-US" sz="2000" dirty="0">
                <a:latin typeface="Courier New" panose="02070309020205020404" pitchFamily="49" charset="0"/>
                <a:cs typeface="Courier New" panose="02070309020205020404" pitchFamily="49" charset="0"/>
              </a:rPr>
              <a:t>and </a:t>
            </a:r>
            <a:r>
              <a:rPr lang="en-US" sz="2000" u="sng" dirty="0">
                <a:latin typeface="Courier New" panose="02070309020205020404" pitchFamily="49" charset="0"/>
                <a:cs typeface="Courier New" panose="02070309020205020404" pitchFamily="49" charset="0"/>
              </a:rPr>
              <a:t>obligation</a:t>
            </a:r>
            <a:r>
              <a:rPr lang="en-US" sz="2000" dirty="0">
                <a:latin typeface="Courier New" panose="02070309020205020404" pitchFamily="49" charset="0"/>
                <a:cs typeface="Courier New" panose="02070309020205020404" pitchFamily="49" charset="0"/>
              </a:rPr>
              <a:t>. It is a standard of behavior that </a:t>
            </a:r>
            <a:r>
              <a:rPr lang="en-US" sz="2000" u="sng" dirty="0">
                <a:latin typeface="Courier New" panose="02070309020205020404" pitchFamily="49" charset="0"/>
                <a:cs typeface="Courier New" panose="02070309020205020404" pitchFamily="49" charset="0"/>
              </a:rPr>
              <a:t>guides</a:t>
            </a:r>
            <a:r>
              <a:rPr lang="en-US" sz="2000" dirty="0">
                <a:latin typeface="Courier New" panose="02070309020205020404" pitchFamily="49" charset="0"/>
                <a:cs typeface="Courier New" panose="02070309020205020404" pitchFamily="49" charset="0"/>
              </a:rPr>
              <a:t> individual managers in their works.</a:t>
            </a:r>
            <a:endParaRPr lang="fr-FR"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07649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6</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ZoneTexte 10">
            <a:extLst>
              <a:ext uri="{FF2B5EF4-FFF2-40B4-BE49-F238E27FC236}">
                <a16:creationId xmlns:a16="http://schemas.microsoft.com/office/drawing/2014/main" id="{07A4FEF3-95FA-4201-AFBA-C27BB2E9953D}"/>
              </a:ext>
            </a:extLst>
          </p:cNvPr>
          <p:cNvSpPr txBox="1"/>
          <p:nvPr/>
        </p:nvSpPr>
        <p:spPr>
          <a:xfrm>
            <a:off x="336801" y="173428"/>
            <a:ext cx="9731123" cy="769441"/>
          </a:xfrm>
          <a:prstGeom prst="rect">
            <a:avLst/>
          </a:prstGeom>
          <a:noFill/>
        </p:spPr>
        <p:txBody>
          <a:bodyPr wrap="square" rtlCol="0">
            <a:spAutoFit/>
          </a:bodyPr>
          <a:lstStyle/>
          <a:p>
            <a:r>
              <a:rPr lang="en-US" sz="4400" dirty="0">
                <a:latin typeface="Bahnschrift Condensed" panose="020B0502040204020203" pitchFamily="34" charset="0"/>
              </a:rPr>
              <a:t>Different approaches in management ethics </a:t>
            </a:r>
          </a:p>
        </p:txBody>
      </p:sp>
      <p:sp>
        <p:nvSpPr>
          <p:cNvPr id="12" name="ZoneTexte 11">
            <a:extLst>
              <a:ext uri="{FF2B5EF4-FFF2-40B4-BE49-F238E27FC236}">
                <a16:creationId xmlns:a16="http://schemas.microsoft.com/office/drawing/2014/main" id="{C78DCBC5-BC80-417B-826A-7960A79266E2}"/>
              </a:ext>
            </a:extLst>
          </p:cNvPr>
          <p:cNvSpPr txBox="1"/>
          <p:nvPr/>
        </p:nvSpPr>
        <p:spPr>
          <a:xfrm>
            <a:off x="495301" y="1561856"/>
            <a:ext cx="10610850" cy="1323439"/>
          </a:xfrm>
          <a:prstGeom prst="rect">
            <a:avLst/>
          </a:prstGeom>
          <a:noFill/>
        </p:spPr>
        <p:txBody>
          <a:bodyPr wrap="square" rtlCol="0">
            <a:spAutoFit/>
          </a:bodyPr>
          <a:lstStyle/>
          <a:p>
            <a:pPr algn="just"/>
            <a:r>
              <a:rPr lang="en-US" sz="2000" dirty="0">
                <a:latin typeface="Bahnschrift Light" panose="020B0502040204020203" pitchFamily="34" charset="0"/>
                <a:cs typeface="Calibri" panose="020F0502020204030204" pitchFamily="34" charset="0"/>
              </a:rPr>
              <a:t>Managers analyze the effects of decisions on </a:t>
            </a:r>
            <a:r>
              <a:rPr lang="en-US" sz="2000" b="1" dirty="0">
                <a:latin typeface="Bahnschrift Light" panose="020B0502040204020203" pitchFamily="34" charset="0"/>
                <a:cs typeface="Calibri" panose="020F0502020204030204" pitchFamily="34" charset="0"/>
              </a:rPr>
              <a:t>people affected </a:t>
            </a:r>
            <a:r>
              <a:rPr lang="en-US" sz="2000" dirty="0">
                <a:latin typeface="Bahnschrift Light" panose="020B0502040204020203" pitchFamily="34" charset="0"/>
                <a:cs typeface="Calibri" panose="020F0502020204030204" pitchFamily="34" charset="0"/>
              </a:rPr>
              <a:t>by these decisions. The </a:t>
            </a:r>
            <a:r>
              <a:rPr lang="en-US" sz="2000" b="1" dirty="0">
                <a:latin typeface="Bahnschrift Light" panose="020B0502040204020203" pitchFamily="34" charset="0"/>
                <a:cs typeface="Calibri" panose="020F0502020204030204" pitchFamily="34" charset="0"/>
              </a:rPr>
              <a:t>action</a:t>
            </a:r>
            <a:r>
              <a:rPr lang="en-US" sz="2000" dirty="0">
                <a:latin typeface="Bahnschrift Light" panose="020B0502040204020203" pitchFamily="34" charset="0"/>
                <a:cs typeface="Calibri" panose="020F0502020204030204" pitchFamily="34" charset="0"/>
              </a:rPr>
              <a:t> rather than the motive behind the action is the focus of this approach. Positive and negative </a:t>
            </a:r>
            <a:r>
              <a:rPr lang="en-US" sz="2000" b="1" dirty="0">
                <a:latin typeface="Bahnschrift Light" panose="020B0502040204020203" pitchFamily="34" charset="0"/>
                <a:cs typeface="Calibri" panose="020F0502020204030204" pitchFamily="34" charset="0"/>
              </a:rPr>
              <a:t>results</a:t>
            </a:r>
            <a:r>
              <a:rPr lang="en-US" sz="2000" dirty="0">
                <a:latin typeface="Bahnschrift Light" panose="020B0502040204020203" pitchFamily="34" charset="0"/>
                <a:cs typeface="Calibri" panose="020F0502020204030204" pitchFamily="34" charset="0"/>
              </a:rPr>
              <a:t> </a:t>
            </a:r>
            <a:r>
              <a:rPr lang="en-US" sz="2000" b="1" dirty="0">
                <a:latin typeface="Bahnschrift Light" panose="020B0502040204020203" pitchFamily="34" charset="0"/>
                <a:cs typeface="Calibri" panose="020F0502020204030204" pitchFamily="34" charset="0"/>
              </a:rPr>
              <a:t>are weighed </a:t>
            </a:r>
            <a:r>
              <a:rPr lang="en-US" sz="2000" dirty="0">
                <a:latin typeface="Bahnschrift Light" panose="020B0502040204020203" pitchFamily="34" charset="0"/>
                <a:cs typeface="Calibri" panose="020F0502020204030204" pitchFamily="34" charset="0"/>
              </a:rPr>
              <a:t>and managerial actions are justified if positive effects </a:t>
            </a:r>
            <a:r>
              <a:rPr lang="en-US" sz="2000" b="1" dirty="0">
                <a:latin typeface="Bahnschrift Light" panose="020B0502040204020203" pitchFamily="34" charset="0"/>
                <a:cs typeface="Calibri" panose="020F0502020204030204" pitchFamily="34" charset="0"/>
              </a:rPr>
              <a:t>outweigh</a:t>
            </a:r>
            <a:r>
              <a:rPr lang="en-US" sz="2000" dirty="0">
                <a:latin typeface="Bahnschrift Light" panose="020B0502040204020203" pitchFamily="34" charset="0"/>
                <a:cs typeface="Calibri" panose="020F0502020204030204" pitchFamily="34" charset="0"/>
              </a:rPr>
              <a:t> the negative effects. </a:t>
            </a:r>
            <a:endParaRPr lang="fr-FR" sz="2000" dirty="0">
              <a:latin typeface="Bahnschrift Light" panose="020B0502040204020203" pitchFamily="34" charset="0"/>
              <a:cs typeface="Calibri" panose="020F0502020204030204" pitchFamily="34" charset="0"/>
            </a:endParaRPr>
          </a:p>
        </p:txBody>
      </p:sp>
      <p:sp>
        <p:nvSpPr>
          <p:cNvPr id="13" name="ZoneTexte 12">
            <a:extLst>
              <a:ext uri="{FF2B5EF4-FFF2-40B4-BE49-F238E27FC236}">
                <a16:creationId xmlns:a16="http://schemas.microsoft.com/office/drawing/2014/main" id="{8244AE41-0DBF-4DD8-8265-7019E410A265}"/>
              </a:ext>
            </a:extLst>
          </p:cNvPr>
          <p:cNvSpPr txBox="1"/>
          <p:nvPr/>
        </p:nvSpPr>
        <p:spPr>
          <a:xfrm>
            <a:off x="476251" y="1232793"/>
            <a:ext cx="3848099" cy="400110"/>
          </a:xfrm>
          <a:prstGeom prst="rect">
            <a:avLst/>
          </a:prstGeom>
          <a:noFill/>
        </p:spPr>
        <p:txBody>
          <a:bodyPr wrap="square" rtlCol="0">
            <a:spAutoFit/>
          </a:bodyPr>
          <a:lstStyle/>
          <a:p>
            <a:pPr algn="just"/>
            <a:r>
              <a:rPr lang="en-US" sz="2000" b="1" dirty="0">
                <a:solidFill>
                  <a:schemeClr val="accent6"/>
                </a:solidFill>
                <a:latin typeface="Courier New" panose="02070309020205020404" pitchFamily="49" charset="0"/>
                <a:cs typeface="Courier New" panose="02070309020205020404" pitchFamily="49" charset="0"/>
              </a:rPr>
              <a:t>Utilitarian approach</a:t>
            </a:r>
            <a:endParaRPr lang="fr-FR" sz="2000" b="1" dirty="0">
              <a:solidFill>
                <a:schemeClr val="accent6"/>
              </a:solidFill>
              <a:latin typeface="Courier New" panose="02070309020205020404" pitchFamily="49" charset="0"/>
              <a:cs typeface="Courier New" panose="02070309020205020404" pitchFamily="49" charset="0"/>
            </a:endParaRPr>
          </a:p>
        </p:txBody>
      </p:sp>
      <p:sp>
        <p:nvSpPr>
          <p:cNvPr id="14" name="ZoneTexte 13">
            <a:extLst>
              <a:ext uri="{FF2B5EF4-FFF2-40B4-BE49-F238E27FC236}">
                <a16:creationId xmlns:a16="http://schemas.microsoft.com/office/drawing/2014/main" id="{A916CDF5-A2C3-4238-923B-134788058DC3}"/>
              </a:ext>
            </a:extLst>
          </p:cNvPr>
          <p:cNvSpPr txBox="1"/>
          <p:nvPr/>
        </p:nvSpPr>
        <p:spPr>
          <a:xfrm>
            <a:off x="476251" y="3162065"/>
            <a:ext cx="3848099" cy="400110"/>
          </a:xfrm>
          <a:prstGeom prst="rect">
            <a:avLst/>
          </a:prstGeom>
          <a:noFill/>
        </p:spPr>
        <p:txBody>
          <a:bodyPr wrap="square" rtlCol="0">
            <a:spAutoFit/>
          </a:bodyPr>
          <a:lstStyle/>
          <a:p>
            <a:pPr algn="just"/>
            <a:r>
              <a:rPr lang="en-US" sz="2000" b="1" dirty="0">
                <a:solidFill>
                  <a:schemeClr val="accent6"/>
                </a:solidFill>
                <a:latin typeface="Courier New" panose="02070309020205020404" pitchFamily="49" charset="0"/>
                <a:cs typeface="Courier New" panose="02070309020205020404" pitchFamily="49" charset="0"/>
              </a:rPr>
              <a:t>Moral rights approach</a:t>
            </a:r>
            <a:endParaRPr lang="fr-FR" sz="2000" b="1" dirty="0">
              <a:solidFill>
                <a:schemeClr val="accent6"/>
              </a:solidFill>
              <a:latin typeface="Courier New" panose="02070309020205020404" pitchFamily="49" charset="0"/>
              <a:cs typeface="Courier New" panose="02070309020205020404" pitchFamily="49" charset="0"/>
            </a:endParaRPr>
          </a:p>
        </p:txBody>
      </p:sp>
      <p:sp>
        <p:nvSpPr>
          <p:cNvPr id="15" name="ZoneTexte 14">
            <a:extLst>
              <a:ext uri="{FF2B5EF4-FFF2-40B4-BE49-F238E27FC236}">
                <a16:creationId xmlns:a16="http://schemas.microsoft.com/office/drawing/2014/main" id="{DE24F5C6-0F84-49E4-8EB6-829BC0454E25}"/>
              </a:ext>
            </a:extLst>
          </p:cNvPr>
          <p:cNvSpPr txBox="1"/>
          <p:nvPr/>
        </p:nvSpPr>
        <p:spPr>
          <a:xfrm>
            <a:off x="476251" y="3487409"/>
            <a:ext cx="10610850" cy="1631216"/>
          </a:xfrm>
          <a:prstGeom prst="rect">
            <a:avLst/>
          </a:prstGeom>
          <a:noFill/>
        </p:spPr>
        <p:txBody>
          <a:bodyPr wrap="square" rtlCol="0">
            <a:spAutoFit/>
          </a:bodyPr>
          <a:lstStyle/>
          <a:p>
            <a:pPr algn="just"/>
            <a:r>
              <a:rPr lang="en-US" sz="2000" dirty="0">
                <a:latin typeface="Bahnschrift Light" panose="020B0502040204020203" pitchFamily="34" charset="0"/>
                <a:cs typeface="Calibri" panose="020F0502020204030204" pitchFamily="34" charset="0"/>
              </a:rPr>
              <a:t>Managers follow ethical code which takes care of </a:t>
            </a:r>
            <a:r>
              <a:rPr lang="en-US" sz="2000" b="1" dirty="0">
                <a:latin typeface="Bahnschrift Light" panose="020B0502040204020203" pitchFamily="34" charset="0"/>
                <a:cs typeface="Calibri" panose="020F0502020204030204" pitchFamily="34" charset="0"/>
              </a:rPr>
              <a:t>fundamental</a:t>
            </a:r>
            <a:r>
              <a:rPr lang="en-US" sz="2000" dirty="0">
                <a:latin typeface="Bahnschrift Light" panose="020B0502040204020203" pitchFamily="34" charset="0"/>
                <a:cs typeface="Calibri" panose="020F0502020204030204" pitchFamily="34" charset="0"/>
              </a:rPr>
              <a:t> and </a:t>
            </a:r>
            <a:r>
              <a:rPr lang="en-US" sz="2000" b="1" dirty="0">
                <a:latin typeface="Bahnschrift Light" panose="020B0502040204020203" pitchFamily="34" charset="0"/>
                <a:cs typeface="Calibri" panose="020F0502020204030204" pitchFamily="34" charset="0"/>
              </a:rPr>
              <a:t>moral rights </a:t>
            </a:r>
            <a:r>
              <a:rPr lang="en-US" sz="2000" dirty="0">
                <a:latin typeface="Bahnschrift Light" panose="020B0502040204020203" pitchFamily="34" charset="0"/>
                <a:cs typeface="Calibri" panose="020F0502020204030204" pitchFamily="34" charset="0"/>
              </a:rPr>
              <a:t>of </a:t>
            </a:r>
            <a:r>
              <a:rPr lang="en-US" sz="2000" b="1" dirty="0">
                <a:latin typeface="Bahnschrift Light" panose="020B0502040204020203" pitchFamily="34" charset="0"/>
                <a:cs typeface="Calibri" panose="020F0502020204030204" pitchFamily="34" charset="0"/>
              </a:rPr>
              <a:t>human beings</a:t>
            </a:r>
            <a:r>
              <a:rPr lang="en-US" sz="2000" dirty="0">
                <a:latin typeface="Bahnschrift Light" panose="020B0502040204020203" pitchFamily="34" charset="0"/>
                <a:cs typeface="Calibri" panose="020F0502020204030204" pitchFamily="34" charset="0"/>
              </a:rPr>
              <a:t>; the right to speech, right to life and safety, right to express feelings etc. In the context of business organizations, managers disclose information in the annual reports necessary for </a:t>
            </a:r>
            <a:r>
              <a:rPr lang="en-US" sz="2000" b="1" dirty="0">
                <a:latin typeface="Bahnschrift Light" panose="020B0502040204020203" pitchFamily="34" charset="0"/>
                <a:cs typeface="Calibri" panose="020F0502020204030204" pitchFamily="34" charset="0"/>
              </a:rPr>
              <a:t>welfare</a:t>
            </a:r>
            <a:r>
              <a:rPr lang="en-US" sz="2000" dirty="0">
                <a:latin typeface="Bahnschrift Light" panose="020B0502040204020203" pitchFamily="34" charset="0"/>
                <a:cs typeface="Calibri" panose="020F0502020204030204" pitchFamily="34" charset="0"/>
              </a:rPr>
              <a:t> of the people concerned. The nature, timing and validity of information is taken into account while reporting information in the annual reports.</a:t>
            </a:r>
            <a:endParaRPr lang="fr-FR" sz="2000" dirty="0">
              <a:latin typeface="Bahnschrift Light" panose="020B0502040204020203" pitchFamily="34" charset="0"/>
              <a:cs typeface="Calibri" panose="020F0502020204030204" pitchFamily="34" charset="0"/>
            </a:endParaRPr>
          </a:p>
        </p:txBody>
      </p:sp>
      <p:sp>
        <p:nvSpPr>
          <p:cNvPr id="16" name="ZoneTexte 15">
            <a:extLst>
              <a:ext uri="{FF2B5EF4-FFF2-40B4-BE49-F238E27FC236}">
                <a16:creationId xmlns:a16="http://schemas.microsoft.com/office/drawing/2014/main" id="{F7EEA760-8065-4052-AC91-EED1058C747F}"/>
              </a:ext>
            </a:extLst>
          </p:cNvPr>
          <p:cNvSpPr txBox="1"/>
          <p:nvPr/>
        </p:nvSpPr>
        <p:spPr>
          <a:xfrm>
            <a:off x="476251" y="5369203"/>
            <a:ext cx="3848099" cy="400110"/>
          </a:xfrm>
          <a:prstGeom prst="rect">
            <a:avLst/>
          </a:prstGeom>
          <a:noFill/>
        </p:spPr>
        <p:txBody>
          <a:bodyPr wrap="square" rtlCol="0">
            <a:spAutoFit/>
          </a:bodyPr>
          <a:lstStyle/>
          <a:p>
            <a:pPr algn="just"/>
            <a:r>
              <a:rPr lang="en-US" sz="2000" b="1" dirty="0">
                <a:solidFill>
                  <a:schemeClr val="accent6"/>
                </a:solidFill>
                <a:latin typeface="Courier New" panose="02070309020205020404" pitchFamily="49" charset="0"/>
                <a:cs typeface="Courier New" panose="02070309020205020404" pitchFamily="49" charset="0"/>
              </a:rPr>
              <a:t>Social justice approach</a:t>
            </a:r>
            <a:endParaRPr lang="fr-FR" sz="2000" b="1" dirty="0">
              <a:solidFill>
                <a:schemeClr val="accent6"/>
              </a:solidFill>
              <a:latin typeface="Courier New" panose="02070309020205020404" pitchFamily="49" charset="0"/>
              <a:cs typeface="Courier New" panose="02070309020205020404" pitchFamily="49" charset="0"/>
            </a:endParaRPr>
          </a:p>
        </p:txBody>
      </p:sp>
      <p:sp>
        <p:nvSpPr>
          <p:cNvPr id="17" name="ZoneTexte 16">
            <a:extLst>
              <a:ext uri="{FF2B5EF4-FFF2-40B4-BE49-F238E27FC236}">
                <a16:creationId xmlns:a16="http://schemas.microsoft.com/office/drawing/2014/main" id="{7511327F-7FCA-4367-AEE2-3BDE56ED2B7E}"/>
              </a:ext>
            </a:extLst>
          </p:cNvPr>
          <p:cNvSpPr txBox="1"/>
          <p:nvPr/>
        </p:nvSpPr>
        <p:spPr>
          <a:xfrm>
            <a:off x="476251" y="5672165"/>
            <a:ext cx="10610850" cy="1015663"/>
          </a:xfrm>
          <a:prstGeom prst="rect">
            <a:avLst/>
          </a:prstGeom>
          <a:noFill/>
        </p:spPr>
        <p:txBody>
          <a:bodyPr wrap="square" rtlCol="0">
            <a:spAutoFit/>
          </a:bodyPr>
          <a:lstStyle/>
          <a:p>
            <a:pPr algn="just"/>
            <a:r>
              <a:rPr lang="en-US" sz="2000" dirty="0">
                <a:latin typeface="Bahnschrift Light" panose="020B0502040204020203" pitchFamily="34" charset="0"/>
                <a:cs typeface="Calibri" panose="020F0502020204030204" pitchFamily="34" charset="0"/>
              </a:rPr>
              <a:t>Managers’ actions are </a:t>
            </a:r>
            <a:r>
              <a:rPr lang="en-US" sz="2000" b="1" dirty="0">
                <a:latin typeface="Bahnschrift Light" panose="020B0502040204020203" pitchFamily="34" charset="0"/>
                <a:cs typeface="Calibri" panose="020F0502020204030204" pitchFamily="34" charset="0"/>
              </a:rPr>
              <a:t>fair</a:t>
            </a:r>
            <a:r>
              <a:rPr lang="en-US" sz="2000" dirty="0">
                <a:latin typeface="Bahnschrift Light" panose="020B0502040204020203" pitchFamily="34" charset="0"/>
                <a:cs typeface="Calibri" panose="020F0502020204030204" pitchFamily="34" charset="0"/>
              </a:rPr>
              <a:t>, </a:t>
            </a:r>
            <a:r>
              <a:rPr lang="en-US" sz="2000" b="1" dirty="0">
                <a:latin typeface="Bahnschrift Light" panose="020B0502040204020203" pitchFamily="34" charset="0"/>
                <a:cs typeface="Calibri" panose="020F0502020204030204" pitchFamily="34" charset="0"/>
              </a:rPr>
              <a:t>impartial</a:t>
            </a:r>
            <a:r>
              <a:rPr lang="en-US" sz="2000" dirty="0">
                <a:latin typeface="Bahnschrift Light" panose="020B0502040204020203" pitchFamily="34" charset="0"/>
                <a:cs typeface="Calibri" panose="020F0502020204030204" pitchFamily="34" charset="0"/>
              </a:rPr>
              <a:t> and </a:t>
            </a:r>
            <a:r>
              <a:rPr lang="en-US" sz="2000" b="1" dirty="0">
                <a:latin typeface="Bahnschrift Light" panose="020B0502040204020203" pitchFamily="34" charset="0"/>
                <a:cs typeface="Calibri" panose="020F0502020204030204" pitchFamily="34" charset="0"/>
              </a:rPr>
              <a:t>equitable</a:t>
            </a:r>
            <a:r>
              <a:rPr lang="en-US" sz="2000" dirty="0">
                <a:latin typeface="Bahnschrift Light" panose="020B0502040204020203" pitchFamily="34" charset="0"/>
                <a:cs typeface="Calibri" panose="020F0502020204030204" pitchFamily="34" charset="0"/>
              </a:rPr>
              <a:t> to all individuals and groups. Employees are not distinguished on the basis of caste, religion, race or gender though distinction on the basis of abilities or production is justified.</a:t>
            </a:r>
            <a:endParaRPr lang="fr-FR" sz="2000" dirty="0">
              <a:latin typeface="Bahnschrift Light" panose="020B0502040204020203" pitchFamily="34" charset="0"/>
              <a:cs typeface="Calibri" panose="020F0502020204030204" pitchFamily="34" charset="0"/>
            </a:endParaRPr>
          </a:p>
        </p:txBody>
      </p:sp>
      <p:pic>
        <p:nvPicPr>
          <p:cNvPr id="18" name="Image 17">
            <a:extLst>
              <a:ext uri="{FF2B5EF4-FFF2-40B4-BE49-F238E27FC236}">
                <a16:creationId xmlns:a16="http://schemas.microsoft.com/office/drawing/2014/main" id="{869229CD-E206-4259-BB2B-F3DD8EAAA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1126" y="358557"/>
            <a:ext cx="1978605" cy="1038768"/>
          </a:xfrm>
          <a:prstGeom prst="rect">
            <a:avLst/>
          </a:prstGeom>
        </p:spPr>
      </p:pic>
    </p:spTree>
    <p:extLst>
      <p:ext uri="{BB962C8B-B14F-4D97-AF65-F5344CB8AC3E}">
        <p14:creationId xmlns:p14="http://schemas.microsoft.com/office/powerpoint/2010/main" val="11335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5</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23" name="ZoneTexte 22">
            <a:extLst>
              <a:ext uri="{FF2B5EF4-FFF2-40B4-BE49-F238E27FC236}">
                <a16:creationId xmlns:a16="http://schemas.microsoft.com/office/drawing/2014/main" id="{892B504F-7675-42C0-8129-48D233ACBF7B}"/>
              </a:ext>
            </a:extLst>
          </p:cNvPr>
          <p:cNvSpPr txBox="1"/>
          <p:nvPr/>
        </p:nvSpPr>
        <p:spPr>
          <a:xfrm>
            <a:off x="336801" y="173428"/>
            <a:ext cx="9731123" cy="769441"/>
          </a:xfrm>
          <a:prstGeom prst="rect">
            <a:avLst/>
          </a:prstGeom>
          <a:noFill/>
        </p:spPr>
        <p:txBody>
          <a:bodyPr wrap="square" rtlCol="0">
            <a:spAutoFit/>
          </a:bodyPr>
          <a:lstStyle/>
          <a:p>
            <a:r>
              <a:rPr lang="en-US" sz="4400" dirty="0">
                <a:latin typeface="Bahnschrift Condensed" panose="020B0502040204020203" pitchFamily="34" charset="0"/>
              </a:rPr>
              <a:t>Different approaches in management ethics </a:t>
            </a:r>
          </a:p>
        </p:txBody>
      </p:sp>
      <p:sp>
        <p:nvSpPr>
          <p:cNvPr id="25" name="ZoneTexte 24">
            <a:extLst>
              <a:ext uri="{FF2B5EF4-FFF2-40B4-BE49-F238E27FC236}">
                <a16:creationId xmlns:a16="http://schemas.microsoft.com/office/drawing/2014/main" id="{10C9BF12-C5B0-4AFE-850D-4BDBEA2A070B}"/>
              </a:ext>
            </a:extLst>
          </p:cNvPr>
          <p:cNvSpPr txBox="1"/>
          <p:nvPr/>
        </p:nvSpPr>
        <p:spPr>
          <a:xfrm>
            <a:off x="1704302" y="5140681"/>
            <a:ext cx="10610850" cy="40011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Bahnschrift Light" panose="020B0502040204020203" pitchFamily="34" charset="0"/>
                <a:cs typeface="Calibri" panose="020F0502020204030204" pitchFamily="34" charset="0"/>
              </a:rPr>
              <a:t>Managers analyze the impact of the action on society’s pollution </a:t>
            </a:r>
            <a:endParaRPr lang="fr-FR" sz="2000" dirty="0">
              <a:latin typeface="Bahnschrift Light" panose="020B0502040204020203" pitchFamily="34" charset="0"/>
              <a:cs typeface="Calibri" panose="020F0502020204030204" pitchFamily="34" charset="0"/>
            </a:endParaRPr>
          </a:p>
        </p:txBody>
      </p:sp>
      <p:sp>
        <p:nvSpPr>
          <p:cNvPr id="26" name="ZoneTexte 25">
            <a:extLst>
              <a:ext uri="{FF2B5EF4-FFF2-40B4-BE49-F238E27FC236}">
                <a16:creationId xmlns:a16="http://schemas.microsoft.com/office/drawing/2014/main" id="{EFCB3F9D-CB2F-47F1-95CF-404B3119FB12}"/>
              </a:ext>
            </a:extLst>
          </p:cNvPr>
          <p:cNvSpPr txBox="1"/>
          <p:nvPr/>
        </p:nvSpPr>
        <p:spPr>
          <a:xfrm>
            <a:off x="1704302" y="1961957"/>
            <a:ext cx="9248773" cy="400110"/>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Bahnschrift Light" panose="020B0502040204020203" pitchFamily="34" charset="0"/>
                <a:cs typeface="Calibri" panose="020F0502020204030204" pitchFamily="34" charset="0"/>
              </a:rPr>
              <a:t>Managers don't eavesdrop on employees to respect their right to privacy.</a:t>
            </a:r>
            <a:endParaRPr lang="fr-FR" sz="2000" dirty="0">
              <a:latin typeface="Bahnschrift Light" panose="020B0502040204020203"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0AC7AA62-6658-437A-8ABB-D3FD23AF0A13}"/>
              </a:ext>
            </a:extLst>
          </p:cNvPr>
          <p:cNvSpPr txBox="1"/>
          <p:nvPr/>
        </p:nvSpPr>
        <p:spPr>
          <a:xfrm>
            <a:off x="1770304" y="3249923"/>
            <a:ext cx="9477375" cy="1015663"/>
          </a:xfrm>
          <a:prstGeom prst="rect">
            <a:avLst/>
          </a:prstGeom>
          <a:noFill/>
        </p:spPr>
        <p:txBody>
          <a:bodyPr wrap="square" rtlCol="0">
            <a:spAutoFit/>
          </a:bodyPr>
          <a:lstStyle/>
          <a:p>
            <a:pPr marL="342900" indent="-342900" algn="just">
              <a:buFont typeface="Arial" panose="020B0604020202020204" pitchFamily="34" charset="0"/>
              <a:buChar char="•"/>
            </a:pPr>
            <a:r>
              <a:rPr lang="en-US" sz="2000" dirty="0">
                <a:latin typeface="Bahnschrift Light" panose="020B0502040204020203" pitchFamily="34" charset="0"/>
                <a:cs typeface="Calibri" panose="020F0502020204030204" pitchFamily="34" charset="0"/>
              </a:rPr>
              <a:t>All employees, males or females with same skills should be treated at par but it is justified to treat employees who produce more differently from those who produce less.</a:t>
            </a:r>
            <a:endParaRPr lang="fr-FR" sz="2000" dirty="0">
              <a:latin typeface="Bahnschrift Light" panose="020B0502040204020203" pitchFamily="34" charset="0"/>
              <a:cs typeface="Calibri" panose="020F0502020204030204" pitchFamily="34" charset="0"/>
            </a:endParaRPr>
          </a:p>
        </p:txBody>
      </p:sp>
      <p:sp>
        <p:nvSpPr>
          <p:cNvPr id="28" name="ZoneTexte 27">
            <a:extLst>
              <a:ext uri="{FF2B5EF4-FFF2-40B4-BE49-F238E27FC236}">
                <a16:creationId xmlns:a16="http://schemas.microsoft.com/office/drawing/2014/main" id="{1D6CE2EA-6AA6-4DDE-9216-E5FD05946361}"/>
              </a:ext>
            </a:extLst>
          </p:cNvPr>
          <p:cNvSpPr txBox="1"/>
          <p:nvPr/>
        </p:nvSpPr>
        <p:spPr>
          <a:xfrm>
            <a:off x="4171950" y="1185280"/>
            <a:ext cx="3848099" cy="523220"/>
          </a:xfrm>
          <a:prstGeom prst="rect">
            <a:avLst/>
          </a:prstGeom>
          <a:noFill/>
        </p:spPr>
        <p:txBody>
          <a:bodyPr wrap="square" rtlCol="0">
            <a:spAutoFit/>
          </a:bodyPr>
          <a:lstStyle/>
          <a:p>
            <a:pPr algn="ctr"/>
            <a:r>
              <a:rPr lang="en-US" sz="2800" b="1" dirty="0">
                <a:solidFill>
                  <a:schemeClr val="accent6"/>
                </a:solidFill>
                <a:latin typeface="Courier New" panose="02070309020205020404" pitchFamily="49" charset="0"/>
                <a:cs typeface="Courier New" panose="02070309020205020404" pitchFamily="49" charset="0"/>
              </a:rPr>
              <a:t>EXAMPLES</a:t>
            </a:r>
            <a:endParaRPr lang="fr-FR" sz="2800" b="1" dirty="0">
              <a:solidFill>
                <a:schemeClr val="accent6"/>
              </a:solidFill>
              <a:latin typeface="Courier New" panose="02070309020205020404" pitchFamily="49" charset="0"/>
              <a:cs typeface="Courier New" panose="02070309020205020404" pitchFamily="49" charset="0"/>
            </a:endParaRPr>
          </a:p>
        </p:txBody>
      </p:sp>
      <p:sp>
        <p:nvSpPr>
          <p:cNvPr id="29" name="ZoneTexte 28">
            <a:extLst>
              <a:ext uri="{FF2B5EF4-FFF2-40B4-BE49-F238E27FC236}">
                <a16:creationId xmlns:a16="http://schemas.microsoft.com/office/drawing/2014/main" id="{49179F17-87BF-468F-BD51-D72380FD0702}"/>
              </a:ext>
            </a:extLst>
          </p:cNvPr>
          <p:cNvSpPr txBox="1"/>
          <p:nvPr/>
        </p:nvSpPr>
        <p:spPr>
          <a:xfrm>
            <a:off x="1562467" y="2564293"/>
            <a:ext cx="9893051" cy="369332"/>
          </a:xfrm>
          <a:prstGeom prst="rect">
            <a:avLst/>
          </a:prstGeom>
          <a:noFill/>
        </p:spPr>
        <p:txBody>
          <a:bodyPr wrap="square" rtlCol="0">
            <a:spAutoFit/>
          </a:bodyPr>
          <a:lstStyle/>
          <a:p>
            <a:pPr algn="just"/>
            <a:r>
              <a:rPr lang="en-US" b="1" dirty="0">
                <a:latin typeface="Courier New" panose="02070309020205020404" pitchFamily="49" charset="0"/>
                <a:cs typeface="Courier New" panose="02070309020205020404" pitchFamily="49" charset="0"/>
              </a:rPr>
              <a:t>Utilitarian approach – Moral rights approach – Social justice approach</a:t>
            </a:r>
            <a:endParaRPr lang="fr-FR" b="1" dirty="0">
              <a:latin typeface="Courier New" panose="02070309020205020404" pitchFamily="49" charset="0"/>
              <a:cs typeface="Courier New" panose="02070309020205020404" pitchFamily="49" charset="0"/>
            </a:endParaRPr>
          </a:p>
        </p:txBody>
      </p:sp>
      <p:sp>
        <p:nvSpPr>
          <p:cNvPr id="30" name="ZoneTexte 29">
            <a:extLst>
              <a:ext uri="{FF2B5EF4-FFF2-40B4-BE49-F238E27FC236}">
                <a16:creationId xmlns:a16="http://schemas.microsoft.com/office/drawing/2014/main" id="{FFFF20A9-E8E9-4917-AE00-64275EF53F86}"/>
              </a:ext>
            </a:extLst>
          </p:cNvPr>
          <p:cNvSpPr txBox="1"/>
          <p:nvPr/>
        </p:nvSpPr>
        <p:spPr>
          <a:xfrm>
            <a:off x="1610764" y="4458695"/>
            <a:ext cx="9893051" cy="369332"/>
          </a:xfrm>
          <a:prstGeom prst="rect">
            <a:avLst/>
          </a:prstGeom>
          <a:noFill/>
        </p:spPr>
        <p:txBody>
          <a:bodyPr wrap="square" rtlCol="0">
            <a:spAutoFit/>
          </a:bodyPr>
          <a:lstStyle/>
          <a:p>
            <a:pPr algn="just"/>
            <a:r>
              <a:rPr lang="en-US" b="1" dirty="0">
                <a:latin typeface="Courier New" panose="02070309020205020404" pitchFamily="49" charset="0"/>
                <a:cs typeface="Courier New" panose="02070309020205020404" pitchFamily="49" charset="0"/>
              </a:rPr>
              <a:t>Utilitarian approach – Moral rights approach – Social justice approach</a:t>
            </a:r>
            <a:endParaRPr lang="fr-FR" b="1" dirty="0">
              <a:latin typeface="Courier New" panose="02070309020205020404" pitchFamily="49" charset="0"/>
              <a:cs typeface="Courier New" panose="02070309020205020404" pitchFamily="49" charset="0"/>
            </a:endParaRPr>
          </a:p>
        </p:txBody>
      </p:sp>
      <p:sp>
        <p:nvSpPr>
          <p:cNvPr id="31" name="ZoneTexte 30">
            <a:extLst>
              <a:ext uri="{FF2B5EF4-FFF2-40B4-BE49-F238E27FC236}">
                <a16:creationId xmlns:a16="http://schemas.microsoft.com/office/drawing/2014/main" id="{185B4470-83C1-4FF5-A157-E1D884DBAB60}"/>
              </a:ext>
            </a:extLst>
          </p:cNvPr>
          <p:cNvSpPr txBox="1"/>
          <p:nvPr/>
        </p:nvSpPr>
        <p:spPr>
          <a:xfrm>
            <a:off x="1610763" y="5691993"/>
            <a:ext cx="9893051" cy="369332"/>
          </a:xfrm>
          <a:prstGeom prst="rect">
            <a:avLst/>
          </a:prstGeom>
          <a:noFill/>
        </p:spPr>
        <p:txBody>
          <a:bodyPr wrap="square" rtlCol="0">
            <a:spAutoFit/>
          </a:bodyPr>
          <a:lstStyle/>
          <a:p>
            <a:pPr algn="just"/>
            <a:r>
              <a:rPr lang="en-US" b="1" dirty="0">
                <a:latin typeface="Courier New" panose="02070309020205020404" pitchFamily="49" charset="0"/>
                <a:cs typeface="Courier New" panose="02070309020205020404" pitchFamily="49" charset="0"/>
              </a:rPr>
              <a:t>Utilitarian approach – Moral rights approach – Social justice approach</a:t>
            </a:r>
            <a:endParaRPr lang="fr-FR" b="1" dirty="0">
              <a:latin typeface="Courier New" panose="02070309020205020404" pitchFamily="49" charset="0"/>
              <a:cs typeface="Courier New" panose="02070309020205020404" pitchFamily="49" charset="0"/>
            </a:endParaRPr>
          </a:p>
        </p:txBody>
      </p:sp>
      <p:sp>
        <p:nvSpPr>
          <p:cNvPr id="32" name="Ellipse 31">
            <a:extLst>
              <a:ext uri="{FF2B5EF4-FFF2-40B4-BE49-F238E27FC236}">
                <a16:creationId xmlns:a16="http://schemas.microsoft.com/office/drawing/2014/main" id="{D2FA1A96-B1D6-47BD-863D-7BAF600FB4A7}"/>
              </a:ext>
            </a:extLst>
          </p:cNvPr>
          <p:cNvSpPr/>
          <p:nvPr/>
        </p:nvSpPr>
        <p:spPr>
          <a:xfrm>
            <a:off x="4714875" y="2362067"/>
            <a:ext cx="3038475" cy="7794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extLst>
              <a:ext uri="{FF2B5EF4-FFF2-40B4-BE49-F238E27FC236}">
                <a16:creationId xmlns:a16="http://schemas.microsoft.com/office/drawing/2014/main" id="{66EE28B2-21A7-4B35-9D3A-473EA3B21CA6}"/>
              </a:ext>
            </a:extLst>
          </p:cNvPr>
          <p:cNvSpPr/>
          <p:nvPr/>
        </p:nvSpPr>
        <p:spPr>
          <a:xfrm>
            <a:off x="8020048" y="4086225"/>
            <a:ext cx="3315373" cy="1128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DD36FF75-F231-4B9D-9022-F0FB4FC263FD}"/>
              </a:ext>
            </a:extLst>
          </p:cNvPr>
          <p:cNvSpPr/>
          <p:nvPr/>
        </p:nvSpPr>
        <p:spPr>
          <a:xfrm>
            <a:off x="1399502" y="5568630"/>
            <a:ext cx="3315373" cy="6307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027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heel(1)">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heel(1)">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heel(1)">
                                      <p:cBhvr>
                                        <p:cTn id="5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animBg="1"/>
      <p:bldP spid="32" grpId="1" animBg="1"/>
      <p:bldP spid="33" grpId="0" animBg="1"/>
      <p:bldP spid="33" grpId="1"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6</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ZoneTexte 10">
            <a:extLst>
              <a:ext uri="{FF2B5EF4-FFF2-40B4-BE49-F238E27FC236}">
                <a16:creationId xmlns:a16="http://schemas.microsoft.com/office/drawing/2014/main" id="{8109420A-ED52-4894-855B-2B1A92A935B4}"/>
              </a:ext>
            </a:extLst>
          </p:cNvPr>
          <p:cNvSpPr txBox="1"/>
          <p:nvPr/>
        </p:nvSpPr>
        <p:spPr>
          <a:xfrm>
            <a:off x="336801" y="173428"/>
            <a:ext cx="9731123" cy="769441"/>
          </a:xfrm>
          <a:prstGeom prst="rect">
            <a:avLst/>
          </a:prstGeom>
          <a:noFill/>
        </p:spPr>
        <p:txBody>
          <a:bodyPr wrap="square" rtlCol="0">
            <a:spAutoFit/>
          </a:bodyPr>
          <a:lstStyle/>
          <a:p>
            <a:r>
              <a:rPr lang="en-US" sz="4400" dirty="0">
                <a:latin typeface="Bahnschrift Condensed" panose="020B0502040204020203" pitchFamily="34" charset="0"/>
              </a:rPr>
              <a:t>Other types of management</a:t>
            </a:r>
          </a:p>
        </p:txBody>
      </p:sp>
      <p:sp>
        <p:nvSpPr>
          <p:cNvPr id="12" name="ZoneTexte 11">
            <a:extLst>
              <a:ext uri="{FF2B5EF4-FFF2-40B4-BE49-F238E27FC236}">
                <a16:creationId xmlns:a16="http://schemas.microsoft.com/office/drawing/2014/main" id="{F8FB5F5E-81A7-437C-84D6-111344BAFD8B}"/>
              </a:ext>
            </a:extLst>
          </p:cNvPr>
          <p:cNvSpPr txBox="1"/>
          <p:nvPr/>
        </p:nvSpPr>
        <p:spPr>
          <a:xfrm>
            <a:off x="504826" y="1175199"/>
            <a:ext cx="9305925" cy="400110"/>
          </a:xfrm>
          <a:prstGeom prst="rect">
            <a:avLst/>
          </a:prstGeom>
          <a:noFill/>
        </p:spPr>
        <p:txBody>
          <a:bodyPr wrap="square" rtlCol="0">
            <a:spAutoFit/>
          </a:bodyPr>
          <a:lstStyle/>
          <a:p>
            <a:pPr algn="just"/>
            <a:r>
              <a:rPr lang="en-US" sz="2000" b="1" dirty="0">
                <a:solidFill>
                  <a:srgbClr val="7030A0"/>
                </a:solidFill>
                <a:latin typeface="Courier New" panose="02070309020205020404" pitchFamily="49" charset="0"/>
                <a:cs typeface="Courier New" panose="02070309020205020404" pitchFamily="49" charset="0"/>
              </a:rPr>
              <a:t>Moral Management by Archie B. </a:t>
            </a:r>
            <a:r>
              <a:rPr lang="en-US" sz="2000" b="1" dirty="0" err="1">
                <a:solidFill>
                  <a:srgbClr val="7030A0"/>
                </a:solidFill>
                <a:latin typeface="Courier New" panose="02070309020205020404" pitchFamily="49" charset="0"/>
                <a:cs typeface="Courier New" panose="02070309020205020404" pitchFamily="49" charset="0"/>
              </a:rPr>
              <a:t>Caroll</a:t>
            </a:r>
            <a:endParaRPr lang="fr-FR" sz="2000" b="1" dirty="0">
              <a:solidFill>
                <a:srgbClr val="7030A0"/>
              </a:solidFill>
              <a:latin typeface="Courier New" panose="02070309020205020404" pitchFamily="49" charset="0"/>
              <a:cs typeface="Courier New" panose="02070309020205020404" pitchFamily="49" charset="0"/>
            </a:endParaRPr>
          </a:p>
        </p:txBody>
      </p:sp>
      <p:sp>
        <p:nvSpPr>
          <p:cNvPr id="14" name="ZoneTexte 13">
            <a:extLst>
              <a:ext uri="{FF2B5EF4-FFF2-40B4-BE49-F238E27FC236}">
                <a16:creationId xmlns:a16="http://schemas.microsoft.com/office/drawing/2014/main" id="{65FA6A6A-85A4-4C52-ABA5-ED13F181E6A5}"/>
              </a:ext>
            </a:extLst>
          </p:cNvPr>
          <p:cNvSpPr txBox="1"/>
          <p:nvPr/>
        </p:nvSpPr>
        <p:spPr>
          <a:xfrm>
            <a:off x="504826" y="1500718"/>
            <a:ext cx="10610850" cy="1323439"/>
          </a:xfrm>
          <a:prstGeom prst="rect">
            <a:avLst/>
          </a:prstGeom>
          <a:noFill/>
        </p:spPr>
        <p:txBody>
          <a:bodyPr wrap="square" rtlCol="0">
            <a:spAutoFit/>
          </a:bodyPr>
          <a:lstStyle/>
          <a:p>
            <a:pPr algn="just"/>
            <a:r>
              <a:rPr lang="en-US" sz="2000" dirty="0">
                <a:latin typeface="Bahnschrift Light" panose="020B0502040204020203" pitchFamily="34" charset="0"/>
                <a:cs typeface="Calibri" panose="020F0502020204030204" pitchFamily="34" charset="0"/>
              </a:rPr>
              <a:t>According to moral management ethics, managers aim to maximize profits within the confines of </a:t>
            </a:r>
            <a:r>
              <a:rPr lang="en-US" sz="2000" b="1" dirty="0">
                <a:latin typeface="Bahnschrift Light" panose="020B0502040204020203" pitchFamily="34" charset="0"/>
                <a:cs typeface="Calibri" panose="020F0502020204030204" pitchFamily="34" charset="0"/>
              </a:rPr>
              <a:t>ethical values and principles. </a:t>
            </a:r>
            <a:r>
              <a:rPr lang="en-US" sz="2000" dirty="0">
                <a:latin typeface="Bahnschrift Light" panose="020B0502040204020203" pitchFamily="34" charset="0"/>
                <a:cs typeface="Calibri" panose="020F0502020204030204" pitchFamily="34" charset="0"/>
              </a:rPr>
              <a:t>They conform to professional and legal </a:t>
            </a:r>
            <a:r>
              <a:rPr lang="en-US" sz="2000" b="1" dirty="0">
                <a:latin typeface="Bahnschrift Light" panose="020B0502040204020203" pitchFamily="34" charset="0"/>
                <a:cs typeface="Calibri" panose="020F0502020204030204" pitchFamily="34" charset="0"/>
              </a:rPr>
              <a:t>standards of conduct</a:t>
            </a:r>
            <a:r>
              <a:rPr lang="en-US" sz="2000" dirty="0">
                <a:latin typeface="Bahnschrift Light" panose="020B0502040204020203" pitchFamily="34" charset="0"/>
                <a:cs typeface="Calibri" panose="020F0502020204030204" pitchFamily="34" charset="0"/>
              </a:rPr>
              <a:t>. The guiding principle in moral management ethics is “Is this action, decision, or behavior </a:t>
            </a:r>
            <a:r>
              <a:rPr lang="en-US" sz="2000" b="1" dirty="0">
                <a:latin typeface="Bahnschrift Light" panose="020B0502040204020203" pitchFamily="34" charset="0"/>
                <a:cs typeface="Calibri" panose="020F0502020204030204" pitchFamily="34" charset="0"/>
              </a:rPr>
              <a:t>fair</a:t>
            </a:r>
            <a:r>
              <a:rPr lang="en-US" sz="2000" dirty="0">
                <a:latin typeface="Bahnschrift Light" panose="020B0502040204020203" pitchFamily="34" charset="0"/>
                <a:cs typeface="Calibri" panose="020F0502020204030204" pitchFamily="34" charset="0"/>
              </a:rPr>
              <a:t> to us and all parties involved?”</a:t>
            </a:r>
            <a:endParaRPr lang="fr-FR" sz="2000" dirty="0">
              <a:latin typeface="Bahnschrift Light" panose="020B0502040204020203" pitchFamily="34" charset="0"/>
              <a:cs typeface="Calibri" panose="020F0502020204030204" pitchFamily="34" charset="0"/>
            </a:endParaRPr>
          </a:p>
        </p:txBody>
      </p:sp>
      <p:sp>
        <p:nvSpPr>
          <p:cNvPr id="15" name="ZoneTexte 14">
            <a:extLst>
              <a:ext uri="{FF2B5EF4-FFF2-40B4-BE49-F238E27FC236}">
                <a16:creationId xmlns:a16="http://schemas.microsoft.com/office/drawing/2014/main" id="{729DF8DA-8C80-4045-9E4C-266004607405}"/>
              </a:ext>
            </a:extLst>
          </p:cNvPr>
          <p:cNvSpPr txBox="1"/>
          <p:nvPr/>
        </p:nvSpPr>
        <p:spPr>
          <a:xfrm>
            <a:off x="504826" y="3149676"/>
            <a:ext cx="9305925" cy="400110"/>
          </a:xfrm>
          <a:prstGeom prst="rect">
            <a:avLst/>
          </a:prstGeom>
          <a:noFill/>
        </p:spPr>
        <p:txBody>
          <a:bodyPr wrap="square" rtlCol="0">
            <a:spAutoFit/>
          </a:bodyPr>
          <a:lstStyle/>
          <a:p>
            <a:pPr algn="just"/>
            <a:r>
              <a:rPr lang="en-US" sz="2000" b="1" dirty="0">
                <a:solidFill>
                  <a:srgbClr val="7030A0"/>
                </a:solidFill>
                <a:latin typeface="Courier New" panose="02070309020205020404" pitchFamily="49" charset="0"/>
                <a:cs typeface="Courier New" panose="02070309020205020404" pitchFamily="49" charset="0"/>
              </a:rPr>
              <a:t>Values-based management</a:t>
            </a:r>
            <a:endParaRPr lang="fr-FR" sz="2000" b="1" dirty="0">
              <a:solidFill>
                <a:srgbClr val="7030A0"/>
              </a:solidFill>
              <a:latin typeface="Courier New" panose="02070309020205020404" pitchFamily="49" charset="0"/>
              <a:cs typeface="Courier New" panose="02070309020205020404" pitchFamily="49" charset="0"/>
            </a:endParaRPr>
          </a:p>
        </p:txBody>
      </p:sp>
      <p:sp>
        <p:nvSpPr>
          <p:cNvPr id="16" name="ZoneTexte 15">
            <a:extLst>
              <a:ext uri="{FF2B5EF4-FFF2-40B4-BE49-F238E27FC236}">
                <a16:creationId xmlns:a16="http://schemas.microsoft.com/office/drawing/2014/main" id="{42EA59D2-C395-4596-98A7-EE88157E077F}"/>
              </a:ext>
            </a:extLst>
          </p:cNvPr>
          <p:cNvSpPr txBox="1"/>
          <p:nvPr/>
        </p:nvSpPr>
        <p:spPr>
          <a:xfrm>
            <a:off x="590551" y="3454942"/>
            <a:ext cx="10610850" cy="1015663"/>
          </a:xfrm>
          <a:prstGeom prst="rect">
            <a:avLst/>
          </a:prstGeom>
          <a:noFill/>
        </p:spPr>
        <p:txBody>
          <a:bodyPr wrap="square" rtlCol="0">
            <a:spAutoFit/>
          </a:bodyPr>
          <a:lstStyle/>
          <a:p>
            <a:pPr algn="just"/>
            <a:r>
              <a:rPr lang="en-US" sz="2000" dirty="0">
                <a:latin typeface="Bahnschrift Light" panose="020B0502040204020203" pitchFamily="34" charset="0"/>
                <a:cs typeface="Calibri" panose="020F0502020204030204" pitchFamily="34" charset="0"/>
              </a:rPr>
              <a:t>The organization’s </a:t>
            </a:r>
            <a:r>
              <a:rPr lang="en-US" sz="2000" b="1" dirty="0">
                <a:latin typeface="Bahnschrift Light" panose="020B0502040204020203" pitchFamily="34" charset="0"/>
                <a:cs typeface="Calibri" panose="020F0502020204030204" pitchFamily="34" charset="0"/>
              </a:rPr>
              <a:t>values guide employees in the way they do their jobs</a:t>
            </a:r>
            <a:r>
              <a:rPr lang="en-US" sz="2000" dirty="0">
                <a:latin typeface="Bahnschrift Light" panose="020B0502040204020203" pitchFamily="34" charset="0"/>
                <a:cs typeface="Calibri" panose="020F0502020204030204" pitchFamily="34" charset="0"/>
              </a:rPr>
              <a:t>. These values reflect what the organization stands for and what it believes in as well as create an environment that influences employee behavior ethically or unethically.</a:t>
            </a:r>
            <a:endParaRPr lang="fr-FR" sz="2000" dirty="0">
              <a:latin typeface="Bahnschrift Light" panose="020B0502040204020203" pitchFamily="34" charset="0"/>
              <a:cs typeface="Calibri" panose="020F0502020204030204" pitchFamily="34" charset="0"/>
            </a:endParaRPr>
          </a:p>
        </p:txBody>
      </p:sp>
      <p:pic>
        <p:nvPicPr>
          <p:cNvPr id="3" name="Image 2">
            <a:extLst>
              <a:ext uri="{FF2B5EF4-FFF2-40B4-BE49-F238E27FC236}">
                <a16:creationId xmlns:a16="http://schemas.microsoft.com/office/drawing/2014/main" id="{A00E824B-9B2D-4838-AF92-59C879DAA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325" y="3954818"/>
            <a:ext cx="4076700" cy="2293144"/>
          </a:xfrm>
          <a:prstGeom prst="rect">
            <a:avLst/>
          </a:prstGeom>
        </p:spPr>
      </p:pic>
      <p:sp>
        <p:nvSpPr>
          <p:cNvPr id="17" name="ZoneTexte 16">
            <a:extLst>
              <a:ext uri="{FF2B5EF4-FFF2-40B4-BE49-F238E27FC236}">
                <a16:creationId xmlns:a16="http://schemas.microsoft.com/office/drawing/2014/main" id="{6DCA81BD-9186-4492-8FAF-46AD7CDF5885}"/>
              </a:ext>
            </a:extLst>
          </p:cNvPr>
          <p:cNvSpPr txBox="1"/>
          <p:nvPr/>
        </p:nvSpPr>
        <p:spPr>
          <a:xfrm>
            <a:off x="2151288" y="4675121"/>
            <a:ext cx="3649437" cy="1938992"/>
          </a:xfrm>
          <a:prstGeom prst="rect">
            <a:avLst/>
          </a:prstGeom>
          <a:noFill/>
        </p:spPr>
        <p:txBody>
          <a:bodyPr wrap="square" rtlCol="0">
            <a:spAutoFit/>
          </a:bodyPr>
          <a:lstStyle/>
          <a:p>
            <a:pPr algn="just"/>
            <a:r>
              <a:rPr lang="en-US" sz="2400" dirty="0">
                <a:latin typeface="Bahnschrift Light" panose="020B0502040204020203" pitchFamily="34" charset="0"/>
                <a:cs typeface="Calibri" panose="020F0502020204030204" pitchFamily="34" charset="0"/>
              </a:rPr>
              <a:t>“Everything we do at Timberland grows out of our relentless pursuit to find a way to make it better.”</a:t>
            </a:r>
            <a:endParaRPr lang="fr-FR" sz="2400" dirty="0">
              <a:latin typeface="Bahnschrift Light" panose="020B0502040204020203" pitchFamily="34" charset="0"/>
              <a:cs typeface="Calibri" panose="020F0502020204030204" pitchFamily="34" charset="0"/>
            </a:endParaRPr>
          </a:p>
        </p:txBody>
      </p:sp>
      <p:sp>
        <p:nvSpPr>
          <p:cNvPr id="18" name="ZoneTexte 17">
            <a:extLst>
              <a:ext uri="{FF2B5EF4-FFF2-40B4-BE49-F238E27FC236}">
                <a16:creationId xmlns:a16="http://schemas.microsoft.com/office/drawing/2014/main" id="{33C0E446-348B-4851-A48F-8FA8E6BBCA09}"/>
              </a:ext>
            </a:extLst>
          </p:cNvPr>
          <p:cNvSpPr txBox="1"/>
          <p:nvPr/>
        </p:nvSpPr>
        <p:spPr>
          <a:xfrm>
            <a:off x="7666265" y="5644617"/>
            <a:ext cx="2144486" cy="461665"/>
          </a:xfrm>
          <a:prstGeom prst="rect">
            <a:avLst/>
          </a:prstGeom>
          <a:noFill/>
        </p:spPr>
        <p:txBody>
          <a:bodyPr wrap="square" rtlCol="0">
            <a:spAutoFit/>
          </a:bodyPr>
          <a:lstStyle/>
          <a:p>
            <a:r>
              <a:rPr lang="en-US" sz="2400" i="1" dirty="0">
                <a:latin typeface="Bahnschrift Light" panose="020B0502040204020203" pitchFamily="34" charset="0"/>
                <a:cs typeface="Calibri" panose="020F0502020204030204" pitchFamily="34" charset="0"/>
              </a:rPr>
              <a:t>Make it better</a:t>
            </a:r>
            <a:endParaRPr lang="fr-FR" sz="2400" i="1" dirty="0">
              <a:latin typeface="Bahnschrift Light" panose="020B0502040204020203" pitchFamily="34" charset="0"/>
              <a:cs typeface="Calibri" panose="020F0502020204030204" pitchFamily="34" charset="0"/>
            </a:endParaRPr>
          </a:p>
        </p:txBody>
      </p:sp>
    </p:spTree>
    <p:extLst>
      <p:ext uri="{BB962C8B-B14F-4D97-AF65-F5344CB8AC3E}">
        <p14:creationId xmlns:p14="http://schemas.microsoft.com/office/powerpoint/2010/main" val="36171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1+#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7</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1" name="ZoneTexte 10">
            <a:extLst>
              <a:ext uri="{FF2B5EF4-FFF2-40B4-BE49-F238E27FC236}">
                <a16:creationId xmlns:a16="http://schemas.microsoft.com/office/drawing/2014/main" id="{2F8616DE-77DB-42D6-81A0-36C7DAE7CE00}"/>
              </a:ext>
            </a:extLst>
          </p:cNvPr>
          <p:cNvSpPr txBox="1"/>
          <p:nvPr/>
        </p:nvSpPr>
        <p:spPr>
          <a:xfrm>
            <a:off x="336802" y="173428"/>
            <a:ext cx="5523704" cy="769441"/>
          </a:xfrm>
          <a:prstGeom prst="rect">
            <a:avLst/>
          </a:prstGeom>
          <a:noFill/>
        </p:spPr>
        <p:txBody>
          <a:bodyPr wrap="square" rtlCol="0">
            <a:spAutoFit/>
          </a:bodyPr>
          <a:lstStyle/>
          <a:p>
            <a:r>
              <a:rPr lang="en-US" sz="4400" dirty="0">
                <a:latin typeface="Bahnschrift Condensed" panose="020B0502040204020203" pitchFamily="34" charset="0"/>
              </a:rPr>
              <a:t>Ethical behavior ?</a:t>
            </a:r>
          </a:p>
        </p:txBody>
      </p:sp>
      <p:pic>
        <p:nvPicPr>
          <p:cNvPr id="3" name="Image 2">
            <a:extLst>
              <a:ext uri="{FF2B5EF4-FFF2-40B4-BE49-F238E27FC236}">
                <a16:creationId xmlns:a16="http://schemas.microsoft.com/office/drawing/2014/main" id="{47765577-BBA3-4D32-9523-36CFD5868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542" y="2901405"/>
            <a:ext cx="9136388" cy="2803050"/>
          </a:xfrm>
          <a:prstGeom prst="rect">
            <a:avLst/>
          </a:prstGeom>
        </p:spPr>
      </p:pic>
      <p:grpSp>
        <p:nvGrpSpPr>
          <p:cNvPr id="20" name="Groupe 19">
            <a:extLst>
              <a:ext uri="{FF2B5EF4-FFF2-40B4-BE49-F238E27FC236}">
                <a16:creationId xmlns:a16="http://schemas.microsoft.com/office/drawing/2014/main" id="{7982896E-3BFB-411D-92CE-29FCC768A25E}"/>
              </a:ext>
            </a:extLst>
          </p:cNvPr>
          <p:cNvGrpSpPr/>
          <p:nvPr/>
        </p:nvGrpSpPr>
        <p:grpSpPr>
          <a:xfrm>
            <a:off x="4135164" y="223264"/>
            <a:ext cx="6379118" cy="719605"/>
            <a:chOff x="4135166" y="173428"/>
            <a:chExt cx="6379118" cy="719605"/>
          </a:xfrm>
        </p:grpSpPr>
        <p:sp>
          <p:nvSpPr>
            <p:cNvPr id="15" name="ZoneTexte 14">
              <a:extLst>
                <a:ext uri="{FF2B5EF4-FFF2-40B4-BE49-F238E27FC236}">
                  <a16:creationId xmlns:a16="http://schemas.microsoft.com/office/drawing/2014/main" id="{CD74F7AB-434F-41FB-96A0-E9F19485500E}"/>
                </a:ext>
              </a:extLst>
            </p:cNvPr>
            <p:cNvSpPr txBox="1"/>
            <p:nvPr/>
          </p:nvSpPr>
          <p:spPr>
            <a:xfrm>
              <a:off x="4135166" y="173428"/>
              <a:ext cx="4780233" cy="400110"/>
            </a:xfrm>
            <a:prstGeom prst="rect">
              <a:avLst/>
            </a:prstGeom>
            <a:noFill/>
          </p:spPr>
          <p:txBody>
            <a:bodyPr wrap="square" rtlCol="0">
              <a:spAutoFit/>
            </a:bodyPr>
            <a:lstStyle/>
            <a:p>
              <a:r>
                <a:rPr lang="fr-FR" sz="2000" b="1" dirty="0" err="1">
                  <a:solidFill>
                    <a:srgbClr val="00B0F0"/>
                  </a:solidFill>
                  <a:latin typeface="Courier New" panose="02070309020205020404" pitchFamily="49" charset="0"/>
                  <a:cs typeface="Courier New" panose="02070309020205020404" pitchFamily="49" charset="0"/>
                </a:rPr>
                <a:t>Ethical</a:t>
              </a:r>
              <a:r>
                <a:rPr lang="fr-FR" sz="2000" b="1" dirty="0">
                  <a:solidFill>
                    <a:srgbClr val="00B0F0"/>
                  </a:solidFill>
                  <a:latin typeface="Courier New" panose="02070309020205020404" pitchFamily="49" charset="0"/>
                  <a:cs typeface="Courier New" panose="02070309020205020404" pitchFamily="49" charset="0"/>
                </a:rPr>
                <a:t> </a:t>
              </a:r>
              <a:r>
                <a:rPr lang="fr-FR" sz="2000" b="1" dirty="0" err="1">
                  <a:solidFill>
                    <a:srgbClr val="00B0F0"/>
                  </a:solidFill>
                  <a:latin typeface="Courier New" panose="02070309020205020404" pitchFamily="49" charset="0"/>
                  <a:cs typeface="Courier New" panose="02070309020205020404" pitchFamily="49" charset="0"/>
                </a:rPr>
                <a:t>behavior</a:t>
              </a:r>
              <a:endParaRPr lang="fr-FR" sz="2000" b="1" dirty="0">
                <a:solidFill>
                  <a:srgbClr val="00B0F0"/>
                </a:solidFill>
                <a:latin typeface="Courier New" panose="02070309020205020404" pitchFamily="49" charset="0"/>
                <a:cs typeface="Courier New" panose="02070309020205020404" pitchFamily="49" charset="0"/>
              </a:endParaRPr>
            </a:p>
          </p:txBody>
        </p:sp>
        <p:sp>
          <p:nvSpPr>
            <p:cNvPr id="16" name="ZoneTexte 15">
              <a:extLst>
                <a:ext uri="{FF2B5EF4-FFF2-40B4-BE49-F238E27FC236}">
                  <a16:creationId xmlns:a16="http://schemas.microsoft.com/office/drawing/2014/main" id="{B97733A5-C3C8-4165-B27F-F5A8315428E9}"/>
                </a:ext>
              </a:extLst>
            </p:cNvPr>
            <p:cNvSpPr txBox="1"/>
            <p:nvPr/>
          </p:nvSpPr>
          <p:spPr>
            <a:xfrm>
              <a:off x="4135166" y="441499"/>
              <a:ext cx="6379118" cy="451534"/>
            </a:xfrm>
            <a:prstGeom prst="rect">
              <a:avLst/>
            </a:prstGeom>
            <a:noFill/>
          </p:spPr>
          <p:txBody>
            <a:bodyPr wrap="square" rtlCol="0">
              <a:spAutoFit/>
            </a:bodyPr>
            <a:lstStyle/>
            <a:p>
              <a:pPr>
                <a:lnSpc>
                  <a:spcPct val="150000"/>
                </a:lnSpc>
              </a:pPr>
              <a:r>
                <a:rPr lang="en-US" dirty="0">
                  <a:latin typeface="Bahnschrift Light" panose="020B0502040204020203" pitchFamily="34" charset="0"/>
                  <a:cs typeface="Courier New" panose="02070309020205020404" pitchFamily="49" charset="0"/>
                </a:rPr>
                <a:t>Conforms to generally accepted social norms.</a:t>
              </a:r>
              <a:endParaRPr lang="fr-FR" dirty="0">
                <a:latin typeface="Bahnschrift Light" panose="020B0502040204020203" pitchFamily="34" charset="0"/>
                <a:cs typeface="Courier New" panose="02070309020205020404" pitchFamily="49" charset="0"/>
              </a:endParaRPr>
            </a:p>
          </p:txBody>
        </p:sp>
      </p:grpSp>
      <p:grpSp>
        <p:nvGrpSpPr>
          <p:cNvPr id="19" name="Groupe 18">
            <a:extLst>
              <a:ext uri="{FF2B5EF4-FFF2-40B4-BE49-F238E27FC236}">
                <a16:creationId xmlns:a16="http://schemas.microsoft.com/office/drawing/2014/main" id="{CBB8F555-955E-46C1-A96F-0C4EEAFEABF2}"/>
              </a:ext>
            </a:extLst>
          </p:cNvPr>
          <p:cNvGrpSpPr/>
          <p:nvPr/>
        </p:nvGrpSpPr>
        <p:grpSpPr>
          <a:xfrm>
            <a:off x="4135164" y="1129787"/>
            <a:ext cx="7218637" cy="696886"/>
            <a:chOff x="4135164" y="1682417"/>
            <a:chExt cx="7218637" cy="696886"/>
          </a:xfrm>
        </p:grpSpPr>
        <p:sp>
          <p:nvSpPr>
            <p:cNvPr id="17" name="ZoneTexte 16">
              <a:extLst>
                <a:ext uri="{FF2B5EF4-FFF2-40B4-BE49-F238E27FC236}">
                  <a16:creationId xmlns:a16="http://schemas.microsoft.com/office/drawing/2014/main" id="{E23CA757-0568-4E88-9780-8F0C964AC828}"/>
                </a:ext>
              </a:extLst>
            </p:cNvPr>
            <p:cNvSpPr txBox="1"/>
            <p:nvPr/>
          </p:nvSpPr>
          <p:spPr>
            <a:xfrm>
              <a:off x="4135165" y="1682417"/>
              <a:ext cx="4780233" cy="400110"/>
            </a:xfrm>
            <a:prstGeom prst="rect">
              <a:avLst/>
            </a:prstGeom>
            <a:noFill/>
          </p:spPr>
          <p:txBody>
            <a:bodyPr wrap="square" rtlCol="0">
              <a:spAutoFit/>
            </a:bodyPr>
            <a:lstStyle/>
            <a:p>
              <a:r>
                <a:rPr lang="fr-FR" sz="2000" b="1" dirty="0" err="1">
                  <a:solidFill>
                    <a:srgbClr val="0070C0"/>
                  </a:solidFill>
                  <a:latin typeface="Courier New" panose="02070309020205020404" pitchFamily="49" charset="0"/>
                  <a:cs typeface="Courier New" panose="02070309020205020404" pitchFamily="49" charset="0"/>
                </a:rPr>
                <a:t>Unethical</a:t>
              </a:r>
              <a:r>
                <a:rPr lang="fr-FR" sz="2000" b="1" dirty="0">
                  <a:solidFill>
                    <a:srgbClr val="0070C0"/>
                  </a:solidFill>
                  <a:latin typeface="Courier New" panose="02070309020205020404" pitchFamily="49" charset="0"/>
                  <a:cs typeface="Courier New" panose="02070309020205020404" pitchFamily="49" charset="0"/>
                </a:rPr>
                <a:t> </a:t>
              </a:r>
              <a:r>
                <a:rPr lang="fr-FR" sz="2000" b="1" dirty="0" err="1">
                  <a:solidFill>
                    <a:srgbClr val="0070C0"/>
                  </a:solidFill>
                  <a:latin typeface="Courier New" panose="02070309020205020404" pitchFamily="49" charset="0"/>
                  <a:cs typeface="Courier New" panose="02070309020205020404" pitchFamily="49" charset="0"/>
                </a:rPr>
                <a:t>behavior</a:t>
              </a:r>
              <a:endParaRPr lang="fr-FR" sz="2000" b="1" dirty="0">
                <a:solidFill>
                  <a:srgbClr val="0070C0"/>
                </a:solidFill>
                <a:latin typeface="Courier New" panose="02070309020205020404" pitchFamily="49" charset="0"/>
                <a:cs typeface="Courier New" panose="02070309020205020404" pitchFamily="49" charset="0"/>
              </a:endParaRPr>
            </a:p>
          </p:txBody>
        </p:sp>
        <p:sp>
          <p:nvSpPr>
            <p:cNvPr id="18" name="ZoneTexte 17">
              <a:extLst>
                <a:ext uri="{FF2B5EF4-FFF2-40B4-BE49-F238E27FC236}">
                  <a16:creationId xmlns:a16="http://schemas.microsoft.com/office/drawing/2014/main" id="{1B8B7880-DE1B-4779-A5E9-861490705CCD}"/>
                </a:ext>
              </a:extLst>
            </p:cNvPr>
            <p:cNvSpPr txBox="1"/>
            <p:nvPr/>
          </p:nvSpPr>
          <p:spPr>
            <a:xfrm>
              <a:off x="4135164" y="1927769"/>
              <a:ext cx="7218637" cy="451534"/>
            </a:xfrm>
            <a:prstGeom prst="rect">
              <a:avLst/>
            </a:prstGeom>
            <a:noFill/>
          </p:spPr>
          <p:txBody>
            <a:bodyPr wrap="square" rtlCol="0">
              <a:spAutoFit/>
            </a:bodyPr>
            <a:lstStyle/>
            <a:p>
              <a:pPr>
                <a:lnSpc>
                  <a:spcPct val="150000"/>
                </a:lnSpc>
              </a:pPr>
              <a:r>
                <a:rPr lang="en-US" dirty="0">
                  <a:latin typeface="Bahnschrift Light" panose="020B0502040204020203" pitchFamily="34" charset="0"/>
                  <a:cs typeface="Courier New" panose="02070309020205020404" pitchFamily="49" charset="0"/>
                </a:rPr>
                <a:t>Does not conform to generally accepted social norms.</a:t>
              </a:r>
              <a:endParaRPr lang="fr-FR" dirty="0">
                <a:latin typeface="Bahnschrift Light" panose="020B0502040204020203" pitchFamily="34" charset="0"/>
                <a:cs typeface="Courier New" panose="02070309020205020404" pitchFamily="49" charset="0"/>
              </a:endParaRPr>
            </a:p>
          </p:txBody>
        </p:sp>
      </p:grpSp>
      <p:pic>
        <p:nvPicPr>
          <p:cNvPr id="24" name="Image 23">
            <a:extLst>
              <a:ext uri="{FF2B5EF4-FFF2-40B4-BE49-F238E27FC236}">
                <a16:creationId xmlns:a16="http://schemas.microsoft.com/office/drawing/2014/main" id="{7A162849-3D87-4B8A-8507-F3DF21956D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471" y="25155"/>
            <a:ext cx="1504950" cy="1504950"/>
          </a:xfrm>
          <a:prstGeom prst="rect">
            <a:avLst/>
          </a:prstGeom>
        </p:spPr>
      </p:pic>
      <p:pic>
        <p:nvPicPr>
          <p:cNvPr id="25" name="Image 24">
            <a:extLst>
              <a:ext uri="{FF2B5EF4-FFF2-40B4-BE49-F238E27FC236}">
                <a16:creationId xmlns:a16="http://schemas.microsoft.com/office/drawing/2014/main" id="{85BCDD14-1F7B-46B1-9A61-0A5D2F796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471" y="909480"/>
            <a:ext cx="1504950" cy="1504950"/>
          </a:xfrm>
          <a:prstGeom prst="rect">
            <a:avLst/>
          </a:prstGeom>
        </p:spPr>
      </p:pic>
      <p:pic>
        <p:nvPicPr>
          <p:cNvPr id="26" name="Image 25">
            <a:extLst>
              <a:ext uri="{FF2B5EF4-FFF2-40B4-BE49-F238E27FC236}">
                <a16:creationId xmlns:a16="http://schemas.microsoft.com/office/drawing/2014/main" id="{C40A4890-1479-42FA-8B21-FBE9C39F51EC}"/>
              </a:ext>
            </a:extLst>
          </p:cNvPr>
          <p:cNvPicPr>
            <a:picLocks noChangeAspect="1"/>
          </p:cNvPicPr>
          <p:nvPr/>
        </p:nvPicPr>
        <p:blipFill rotWithShape="1">
          <a:blip r:embed="rId6">
            <a:extLst>
              <a:ext uri="{28A0092B-C50C-407E-A947-70E740481C1C}">
                <a14:useLocalDpi xmlns:a14="http://schemas.microsoft.com/office/drawing/2010/main" val="0"/>
              </a:ext>
            </a:extLst>
          </a:blip>
          <a:srcRect l="26718" t="14982"/>
          <a:stretch/>
        </p:blipFill>
        <p:spPr>
          <a:xfrm rot="18749982" flipH="1">
            <a:off x="455465" y="1221550"/>
            <a:ext cx="1682208" cy="1846340"/>
          </a:xfrm>
          <a:prstGeom prst="rect">
            <a:avLst/>
          </a:prstGeom>
        </p:spPr>
      </p:pic>
      <p:sp>
        <p:nvSpPr>
          <p:cNvPr id="27" name="ZoneTexte 26">
            <a:extLst>
              <a:ext uri="{FF2B5EF4-FFF2-40B4-BE49-F238E27FC236}">
                <a16:creationId xmlns:a16="http://schemas.microsoft.com/office/drawing/2014/main" id="{BFC66D89-3FC5-4D85-9734-6D54AA1427F8}"/>
              </a:ext>
            </a:extLst>
          </p:cNvPr>
          <p:cNvSpPr txBox="1"/>
          <p:nvPr/>
        </p:nvSpPr>
        <p:spPr>
          <a:xfrm>
            <a:off x="2361788" y="1909245"/>
            <a:ext cx="8753888" cy="923330"/>
          </a:xfrm>
          <a:prstGeom prst="rect">
            <a:avLst/>
          </a:prstGeom>
          <a:noFill/>
        </p:spPr>
        <p:txBody>
          <a:bodyPr wrap="square" rtlCol="0">
            <a:spAutoFit/>
          </a:bodyPr>
          <a:lstStyle/>
          <a:p>
            <a:pPr algn="just"/>
            <a:r>
              <a:rPr lang="en-US" dirty="0">
                <a:latin typeface="Bahnschrift Light" panose="020B0502040204020203" pitchFamily="34" charset="0"/>
                <a:cs typeface="Courier New" panose="02070309020205020404" pitchFamily="49" charset="0"/>
              </a:rPr>
              <a:t>Unethical behavior on the part of the company and its management creates a situation where employees feel </a:t>
            </a:r>
            <a:r>
              <a:rPr lang="en-US" b="1" dirty="0">
                <a:latin typeface="Bahnschrift Light" panose="020B0502040204020203" pitchFamily="34" charset="0"/>
                <a:cs typeface="Courier New" panose="02070309020205020404" pitchFamily="49" charset="0"/>
              </a:rPr>
              <a:t>ashamed</a:t>
            </a:r>
            <a:r>
              <a:rPr lang="en-US" dirty="0">
                <a:latin typeface="Bahnschrift Light" panose="020B0502040204020203" pitchFamily="34" charset="0"/>
                <a:cs typeface="Courier New" panose="02070309020205020404" pitchFamily="49" charset="0"/>
              </a:rPr>
              <a:t> or </a:t>
            </a:r>
            <a:r>
              <a:rPr lang="en-US" b="1" dirty="0">
                <a:latin typeface="Bahnschrift Light" panose="020B0502040204020203" pitchFamily="34" charset="0"/>
                <a:cs typeface="Courier New" panose="02070309020205020404" pitchFamily="49" charset="0"/>
              </a:rPr>
              <a:t>embarrassed</a:t>
            </a:r>
            <a:r>
              <a:rPr lang="en-US" dirty="0">
                <a:latin typeface="Bahnschrift Light" panose="020B0502040204020203" pitchFamily="34" charset="0"/>
                <a:cs typeface="Courier New" panose="02070309020205020404" pitchFamily="49" charset="0"/>
              </a:rPr>
              <a:t> by their company, its product or service, or their role in it. It is as if they are doing something wrong by association. </a:t>
            </a:r>
            <a:endParaRPr lang="fr-FR" dirty="0">
              <a:latin typeface="Bahnschrift Light" panose="020B0502040204020203" pitchFamily="34" charset="0"/>
              <a:cs typeface="Courier New" panose="02070309020205020404" pitchFamily="49" charset="0"/>
            </a:endParaRPr>
          </a:p>
        </p:txBody>
      </p:sp>
      <p:sp>
        <p:nvSpPr>
          <p:cNvPr id="33" name="ZoneTexte 32">
            <a:extLst>
              <a:ext uri="{FF2B5EF4-FFF2-40B4-BE49-F238E27FC236}">
                <a16:creationId xmlns:a16="http://schemas.microsoft.com/office/drawing/2014/main" id="{EF7FD649-971D-4F6F-AC49-AF15066165F7}"/>
              </a:ext>
            </a:extLst>
          </p:cNvPr>
          <p:cNvSpPr txBox="1"/>
          <p:nvPr/>
        </p:nvSpPr>
        <p:spPr>
          <a:xfrm>
            <a:off x="2461535" y="5890489"/>
            <a:ext cx="8704397" cy="461665"/>
          </a:xfrm>
          <a:prstGeom prst="rect">
            <a:avLst/>
          </a:prstGeom>
          <a:noFill/>
        </p:spPr>
        <p:txBody>
          <a:bodyPr wrap="square" rtlCol="0">
            <a:spAutoFit/>
          </a:bodyPr>
          <a:lstStyle/>
          <a:p>
            <a:r>
              <a:rPr lang="en-US" sz="2400" dirty="0">
                <a:latin typeface="Courier New" panose="02070309020205020404" pitchFamily="49" charset="0"/>
                <a:cs typeface="Courier New" panose="02070309020205020404" pitchFamily="49" charset="0"/>
              </a:rPr>
              <a:t>What are the stages of Moral Development ?</a:t>
            </a:r>
          </a:p>
        </p:txBody>
      </p:sp>
      <p:pic>
        <p:nvPicPr>
          <p:cNvPr id="35" name="Image 34">
            <a:extLst>
              <a:ext uri="{FF2B5EF4-FFF2-40B4-BE49-F238E27FC236}">
                <a16:creationId xmlns:a16="http://schemas.microsoft.com/office/drawing/2014/main" id="{78884DA2-D9BD-441C-A1D2-7BD1BADEB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355" y="3087211"/>
            <a:ext cx="11043577" cy="3353344"/>
          </a:xfrm>
          <a:prstGeom prst="rect">
            <a:avLst/>
          </a:prstGeom>
        </p:spPr>
      </p:pic>
    </p:spTree>
    <p:extLst>
      <p:ext uri="{BB962C8B-B14F-4D97-AF65-F5344CB8AC3E}">
        <p14:creationId xmlns:p14="http://schemas.microsoft.com/office/powerpoint/2010/main" val="140120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63" presetClass="path" presetSubtype="0" accel="50000" decel="50000" fill="hold" nodeType="withEffect">
                                  <p:stCondLst>
                                    <p:cond delay="0"/>
                                  </p:stCondLst>
                                  <p:childTnLst>
                                    <p:animMotion origin="layout" path="M -1.875E-6 4.07407E-6 L 0.41367 0.00463 " pathEditMode="relative" rAng="0" ptsTypes="AA">
                                      <p:cBhvr>
                                        <p:cTn id="14" dur="2000" fill="hold"/>
                                        <p:tgtEl>
                                          <p:spTgt spid="24"/>
                                        </p:tgtEl>
                                        <p:attrNameLst>
                                          <p:attrName>ppt_x</p:attrName>
                                          <p:attrName>ppt_y</p:attrName>
                                        </p:attrNameLst>
                                      </p:cBhvr>
                                      <p:rCtr x="20677" y="231"/>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63" presetClass="path" presetSubtype="0" accel="50000" decel="50000" fill="hold" nodeType="withEffect">
                                  <p:stCondLst>
                                    <p:cond delay="0"/>
                                  </p:stCondLst>
                                  <p:childTnLst>
                                    <p:animMotion origin="layout" path="M -1.875E-6 -1.11111E-6 L 0.47227 0.00232 " pathEditMode="relative" rAng="0" ptsTypes="AA">
                                      <p:cBhvr>
                                        <p:cTn id="31" dur="2000" fill="hold"/>
                                        <p:tgtEl>
                                          <p:spTgt spid="25"/>
                                        </p:tgtEl>
                                        <p:attrNameLst>
                                          <p:attrName>ppt_x</p:attrName>
                                          <p:attrName>ppt_y</p:attrName>
                                        </p:attrNameLst>
                                      </p:cBhvr>
                                      <p:rCtr x="23607" y="116"/>
                                    </p:animMotion>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out)">
                                      <p:cBhvr>
                                        <p:cTn id="41" dur="2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nodeType="clickEffect">
                                  <p:stCondLst>
                                    <p:cond delay="0"/>
                                  </p:st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barn(outVertical)">
                                      <p:cBhvr>
                                        <p:cTn id="46" dur="500"/>
                                        <p:tgtEl>
                                          <p:spTgt spid="2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26" presetClass="emph" presetSubtype="0" fill="hold" grpId="1" nodeType="with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3"/>
                                        </p:tgtEl>
                                      </p:cBhvr>
                                    </p:animEffect>
                                    <p:set>
                                      <p:cBhvr>
                                        <p:cTn id="7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3"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necteur droit 23">
            <a:extLst>
              <a:ext uri="{FF2B5EF4-FFF2-40B4-BE49-F238E27FC236}">
                <a16:creationId xmlns:a16="http://schemas.microsoft.com/office/drawing/2014/main" id="{C3ED8CFE-C1A1-4D11-B43A-D87A449FC0B9}"/>
              </a:ext>
            </a:extLst>
          </p:cNvPr>
          <p:cNvCxnSpPr>
            <a:stCxn id="16" idx="3"/>
          </p:cNvCxnSpPr>
          <p:nvPr/>
        </p:nvCxnSpPr>
        <p:spPr>
          <a:xfrm flipV="1">
            <a:off x="5860505" y="2774022"/>
            <a:ext cx="1670452" cy="8763"/>
          </a:xfrm>
          <a:prstGeom prst="line">
            <a:avLst/>
          </a:prstGeom>
        </p:spPr>
        <p:style>
          <a:lnRef idx="1">
            <a:schemeClr val="accent4"/>
          </a:lnRef>
          <a:fillRef idx="0">
            <a:schemeClr val="accent4"/>
          </a:fillRef>
          <a:effectRef idx="0">
            <a:schemeClr val="accent4"/>
          </a:effectRef>
          <a:fontRef idx="minor">
            <a:schemeClr val="tx1"/>
          </a:fontRef>
        </p:style>
      </p:cxnSp>
      <p:sp>
        <p:nvSpPr>
          <p:cNvPr id="4" name="Rectangle 3">
            <a:extLst>
              <a:ext uri="{FF2B5EF4-FFF2-40B4-BE49-F238E27FC236}">
                <a16:creationId xmlns:a16="http://schemas.microsoft.com/office/drawing/2014/main" id="{AE11967E-90E3-42F9-8E4A-D81D750365FA}"/>
              </a:ext>
            </a:extLst>
          </p:cNvPr>
          <p:cNvSpPr/>
          <p:nvPr/>
        </p:nvSpPr>
        <p:spPr>
          <a:xfrm rot="5400000">
            <a:off x="8396287" y="3062287"/>
            <a:ext cx="6858000" cy="7334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Espace réservé du numéro de diapositive 4">
            <a:extLst>
              <a:ext uri="{FF2B5EF4-FFF2-40B4-BE49-F238E27FC236}">
                <a16:creationId xmlns:a16="http://schemas.microsoft.com/office/drawing/2014/main" id="{4396662E-9247-43A5-B80A-2050EDB5DF3C}"/>
              </a:ext>
            </a:extLst>
          </p:cNvPr>
          <p:cNvSpPr>
            <a:spLocks noGrp="1"/>
          </p:cNvSpPr>
          <p:nvPr>
            <p:ph type="sldNum" sz="quarter" idx="12"/>
          </p:nvPr>
        </p:nvSpPr>
        <p:spPr>
          <a:xfrm>
            <a:off x="11458573" y="6353174"/>
            <a:ext cx="733427" cy="406401"/>
          </a:xfrm>
        </p:spPr>
        <p:txBody>
          <a:bodyPr/>
          <a:lstStyle/>
          <a:p>
            <a:pPr algn="ctr"/>
            <a:r>
              <a:rPr lang="fr-FR" sz="1800" dirty="0">
                <a:solidFill>
                  <a:schemeClr val="bg1"/>
                </a:solidFill>
                <a:latin typeface="Bahnschrift Condensed" panose="020B0502040204020203" pitchFamily="34" charset="0"/>
              </a:rPr>
              <a:t>8</a:t>
            </a:r>
          </a:p>
        </p:txBody>
      </p:sp>
      <p:grpSp>
        <p:nvGrpSpPr>
          <p:cNvPr id="10" name="Groupe 9">
            <a:extLst>
              <a:ext uri="{FF2B5EF4-FFF2-40B4-BE49-F238E27FC236}">
                <a16:creationId xmlns:a16="http://schemas.microsoft.com/office/drawing/2014/main" id="{FE7C4BA0-6265-4367-920E-AE428F076615}"/>
              </a:ext>
            </a:extLst>
          </p:cNvPr>
          <p:cNvGrpSpPr/>
          <p:nvPr/>
        </p:nvGrpSpPr>
        <p:grpSpPr>
          <a:xfrm>
            <a:off x="0" y="-13489"/>
            <a:ext cx="1866901" cy="6929465"/>
            <a:chOff x="1281910" y="13492"/>
            <a:chExt cx="1866901" cy="6929465"/>
          </a:xfrm>
        </p:grpSpPr>
        <p:pic>
          <p:nvPicPr>
            <p:cNvPr id="7" name="Image 6">
              <a:extLst>
                <a:ext uri="{FF2B5EF4-FFF2-40B4-BE49-F238E27FC236}">
                  <a16:creationId xmlns:a16="http://schemas.microsoft.com/office/drawing/2014/main" id="{B62D8D68-380F-4148-B389-8C7C501C653C}"/>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2" y="323852"/>
              <a:ext cx="2487620" cy="1866899"/>
            </a:xfrm>
            <a:prstGeom prst="rect">
              <a:avLst/>
            </a:prstGeom>
          </p:spPr>
        </p:pic>
        <p:pic>
          <p:nvPicPr>
            <p:cNvPr id="8" name="Image 7">
              <a:extLst>
                <a:ext uri="{FF2B5EF4-FFF2-40B4-BE49-F238E27FC236}">
                  <a16:creationId xmlns:a16="http://schemas.microsoft.com/office/drawing/2014/main" id="{0F7AB9B7-74C9-4671-97F6-21679F3CBBBD}"/>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1" y="2544774"/>
              <a:ext cx="2487620" cy="1866899"/>
            </a:xfrm>
            <a:prstGeom prst="rect">
              <a:avLst/>
            </a:prstGeom>
          </p:spPr>
        </p:pic>
        <p:pic>
          <p:nvPicPr>
            <p:cNvPr id="9" name="Image 8">
              <a:extLst>
                <a:ext uri="{FF2B5EF4-FFF2-40B4-BE49-F238E27FC236}">
                  <a16:creationId xmlns:a16="http://schemas.microsoft.com/office/drawing/2014/main" id="{B8DBA1AA-95A5-42BB-9FBC-E15267B23F95}"/>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3337" t="3492" r="3157" b="3017"/>
            <a:stretch/>
          </p:blipFill>
          <p:spPr>
            <a:xfrm rot="5400000">
              <a:off x="971550" y="4765697"/>
              <a:ext cx="2487620" cy="1866899"/>
            </a:xfrm>
            <a:prstGeom prst="rect">
              <a:avLst/>
            </a:prstGeom>
          </p:spPr>
        </p:pic>
      </p:grpSp>
      <p:sp>
        <p:nvSpPr>
          <p:cNvPr id="12" name="ZoneTexte 11">
            <a:extLst>
              <a:ext uri="{FF2B5EF4-FFF2-40B4-BE49-F238E27FC236}">
                <a16:creationId xmlns:a16="http://schemas.microsoft.com/office/drawing/2014/main" id="{552BF90D-CCA3-48F7-B984-0ADAE27EB2A0}"/>
              </a:ext>
            </a:extLst>
          </p:cNvPr>
          <p:cNvSpPr txBox="1"/>
          <p:nvPr/>
        </p:nvSpPr>
        <p:spPr>
          <a:xfrm>
            <a:off x="336802" y="173428"/>
            <a:ext cx="5523704" cy="769441"/>
          </a:xfrm>
          <a:prstGeom prst="rect">
            <a:avLst/>
          </a:prstGeom>
          <a:noFill/>
        </p:spPr>
        <p:txBody>
          <a:bodyPr wrap="square" rtlCol="0">
            <a:spAutoFit/>
          </a:bodyPr>
          <a:lstStyle/>
          <a:p>
            <a:r>
              <a:rPr lang="en-US" sz="4400" dirty="0">
                <a:latin typeface="Bahnschrift Condensed" panose="020B0502040204020203" pitchFamily="34" charset="0"/>
              </a:rPr>
              <a:t>Ethical behavior ?</a:t>
            </a:r>
          </a:p>
        </p:txBody>
      </p:sp>
      <p:sp>
        <p:nvSpPr>
          <p:cNvPr id="13" name="ZoneTexte 12">
            <a:extLst>
              <a:ext uri="{FF2B5EF4-FFF2-40B4-BE49-F238E27FC236}">
                <a16:creationId xmlns:a16="http://schemas.microsoft.com/office/drawing/2014/main" id="{089531B7-A687-4344-91B6-486CD7DE58BA}"/>
              </a:ext>
            </a:extLst>
          </p:cNvPr>
          <p:cNvSpPr txBox="1"/>
          <p:nvPr/>
        </p:nvSpPr>
        <p:spPr>
          <a:xfrm>
            <a:off x="5752979" y="219594"/>
            <a:ext cx="5523704" cy="1446550"/>
          </a:xfrm>
          <a:prstGeom prst="rect">
            <a:avLst/>
          </a:prstGeom>
          <a:noFill/>
        </p:spPr>
        <p:txBody>
          <a:bodyPr wrap="square" rtlCol="0">
            <a:spAutoFit/>
          </a:bodyPr>
          <a:lstStyle/>
          <a:p>
            <a:pPr algn="r"/>
            <a:r>
              <a:rPr lang="en-US" sz="4400" dirty="0">
                <a:latin typeface="Courier New" panose="02070309020205020404" pitchFamily="49" charset="0"/>
                <a:cs typeface="Courier New" panose="02070309020205020404" pitchFamily="49" charset="0"/>
              </a:rPr>
              <a:t>Individual characteristics</a:t>
            </a:r>
          </a:p>
        </p:txBody>
      </p:sp>
      <p:sp>
        <p:nvSpPr>
          <p:cNvPr id="14" name="Rectangle 13">
            <a:extLst>
              <a:ext uri="{FF2B5EF4-FFF2-40B4-BE49-F238E27FC236}">
                <a16:creationId xmlns:a16="http://schemas.microsoft.com/office/drawing/2014/main" id="{1F1491BD-07CE-4211-BEFF-4FD2561D0438}"/>
              </a:ext>
            </a:extLst>
          </p:cNvPr>
          <p:cNvSpPr/>
          <p:nvPr/>
        </p:nvSpPr>
        <p:spPr>
          <a:xfrm>
            <a:off x="3230322" y="2207432"/>
            <a:ext cx="2630184" cy="11507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C607121-C478-46C2-88B3-CD787E94AE5D}"/>
              </a:ext>
            </a:extLst>
          </p:cNvPr>
          <p:cNvSpPr/>
          <p:nvPr/>
        </p:nvSpPr>
        <p:spPr>
          <a:xfrm>
            <a:off x="7357218" y="2207432"/>
            <a:ext cx="2630184" cy="11507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ZoneTexte 15">
            <a:extLst>
              <a:ext uri="{FF2B5EF4-FFF2-40B4-BE49-F238E27FC236}">
                <a16:creationId xmlns:a16="http://schemas.microsoft.com/office/drawing/2014/main" id="{B00E1A27-3671-4B1D-A227-B0B741C9937B}"/>
              </a:ext>
            </a:extLst>
          </p:cNvPr>
          <p:cNvSpPr txBox="1"/>
          <p:nvPr/>
        </p:nvSpPr>
        <p:spPr>
          <a:xfrm>
            <a:off x="3230321" y="2551952"/>
            <a:ext cx="2630184" cy="461665"/>
          </a:xfrm>
          <a:prstGeom prst="rect">
            <a:avLst/>
          </a:prstGeom>
          <a:noFill/>
        </p:spPr>
        <p:txBody>
          <a:bodyPr wrap="square" rtlCol="0">
            <a:spAutoFit/>
          </a:bodyPr>
          <a:lstStyle/>
          <a:p>
            <a:pPr algn="ctr"/>
            <a:r>
              <a:rPr lang="fr-FR" sz="2400" b="1" dirty="0">
                <a:solidFill>
                  <a:schemeClr val="bg1"/>
                </a:solidFill>
                <a:latin typeface="Courier New" panose="02070309020205020404" pitchFamily="49" charset="0"/>
                <a:cs typeface="Courier New" panose="02070309020205020404" pitchFamily="49" charset="0"/>
              </a:rPr>
              <a:t>values</a:t>
            </a:r>
          </a:p>
        </p:txBody>
      </p:sp>
      <p:sp>
        <p:nvSpPr>
          <p:cNvPr id="17" name="ZoneTexte 16">
            <a:extLst>
              <a:ext uri="{FF2B5EF4-FFF2-40B4-BE49-F238E27FC236}">
                <a16:creationId xmlns:a16="http://schemas.microsoft.com/office/drawing/2014/main" id="{646C78BD-27C5-4673-9ACD-8466307983A2}"/>
              </a:ext>
            </a:extLst>
          </p:cNvPr>
          <p:cNvSpPr txBox="1"/>
          <p:nvPr/>
        </p:nvSpPr>
        <p:spPr>
          <a:xfrm>
            <a:off x="7344448" y="2551951"/>
            <a:ext cx="2630184" cy="461665"/>
          </a:xfrm>
          <a:prstGeom prst="rect">
            <a:avLst/>
          </a:prstGeom>
          <a:noFill/>
        </p:spPr>
        <p:txBody>
          <a:bodyPr wrap="square" rtlCol="0">
            <a:spAutoFit/>
          </a:bodyPr>
          <a:lstStyle/>
          <a:p>
            <a:pPr algn="ctr"/>
            <a:r>
              <a:rPr lang="fr-FR" sz="2400" b="1" dirty="0" err="1">
                <a:solidFill>
                  <a:schemeClr val="bg1"/>
                </a:solidFill>
                <a:latin typeface="Courier New" panose="02070309020205020404" pitchFamily="49" charset="0"/>
                <a:cs typeface="Courier New" panose="02070309020205020404" pitchFamily="49" charset="0"/>
              </a:rPr>
              <a:t>personnality</a:t>
            </a:r>
            <a:endParaRPr lang="fr-FR" sz="2400" b="1" dirty="0">
              <a:solidFill>
                <a:schemeClr val="bg1"/>
              </a:solidFill>
              <a:latin typeface="Courier New" panose="02070309020205020404" pitchFamily="49" charset="0"/>
              <a:cs typeface="Courier New" panose="02070309020205020404" pitchFamily="49" charset="0"/>
            </a:endParaRPr>
          </a:p>
        </p:txBody>
      </p:sp>
      <p:sp>
        <p:nvSpPr>
          <p:cNvPr id="18" name="Accolade fermante 17">
            <a:extLst>
              <a:ext uri="{FF2B5EF4-FFF2-40B4-BE49-F238E27FC236}">
                <a16:creationId xmlns:a16="http://schemas.microsoft.com/office/drawing/2014/main" id="{68231751-9E8B-4402-B723-E07744407AAC}"/>
              </a:ext>
            </a:extLst>
          </p:cNvPr>
          <p:cNvSpPr/>
          <p:nvPr/>
        </p:nvSpPr>
        <p:spPr>
          <a:xfrm rot="5400000">
            <a:off x="8524779" y="2524640"/>
            <a:ext cx="327852" cy="20342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Rectangle 18">
            <a:extLst>
              <a:ext uri="{FF2B5EF4-FFF2-40B4-BE49-F238E27FC236}">
                <a16:creationId xmlns:a16="http://schemas.microsoft.com/office/drawing/2014/main" id="{C65205A2-E599-4172-81D2-950A9C93822F}"/>
              </a:ext>
            </a:extLst>
          </p:cNvPr>
          <p:cNvSpPr/>
          <p:nvPr/>
        </p:nvSpPr>
        <p:spPr>
          <a:xfrm>
            <a:off x="6644764" y="3899423"/>
            <a:ext cx="1866900" cy="11507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55D6F705-9C52-4B87-AADC-919DA4EABD5B}"/>
              </a:ext>
            </a:extLst>
          </p:cNvPr>
          <p:cNvSpPr txBox="1"/>
          <p:nvPr/>
        </p:nvSpPr>
        <p:spPr>
          <a:xfrm>
            <a:off x="6644762" y="4059277"/>
            <a:ext cx="1894599" cy="830997"/>
          </a:xfrm>
          <a:prstGeom prst="rect">
            <a:avLst/>
          </a:prstGeom>
          <a:noFill/>
        </p:spPr>
        <p:txBody>
          <a:bodyPr wrap="square" rtlCol="0">
            <a:spAutoFit/>
          </a:bodyPr>
          <a:lstStyle/>
          <a:p>
            <a:pPr algn="ctr"/>
            <a:r>
              <a:rPr lang="fr-FR" sz="2400" b="1" dirty="0">
                <a:solidFill>
                  <a:schemeClr val="bg1"/>
                </a:solidFill>
                <a:latin typeface="Courier New" panose="02070309020205020404" pitchFamily="49" charset="0"/>
                <a:cs typeface="Courier New" panose="02070309020205020404" pitchFamily="49" charset="0"/>
              </a:rPr>
              <a:t>Ego </a:t>
            </a:r>
            <a:r>
              <a:rPr lang="fr-FR" sz="2400" b="1" dirty="0" err="1">
                <a:solidFill>
                  <a:schemeClr val="bg1"/>
                </a:solidFill>
                <a:latin typeface="Courier New" panose="02070309020205020404" pitchFamily="49" charset="0"/>
                <a:cs typeface="Courier New" panose="02070309020205020404" pitchFamily="49" charset="0"/>
              </a:rPr>
              <a:t>strengh</a:t>
            </a:r>
            <a:endParaRPr lang="fr-FR" sz="2400" b="1" dirty="0">
              <a:solidFill>
                <a:schemeClr val="bg1"/>
              </a:solidFill>
              <a:latin typeface="Courier New" panose="02070309020205020404" pitchFamily="49" charset="0"/>
              <a:cs typeface="Courier New" panose="02070309020205020404" pitchFamily="49" charset="0"/>
            </a:endParaRPr>
          </a:p>
        </p:txBody>
      </p:sp>
      <p:sp>
        <p:nvSpPr>
          <p:cNvPr id="21" name="Rectangle 20">
            <a:extLst>
              <a:ext uri="{FF2B5EF4-FFF2-40B4-BE49-F238E27FC236}">
                <a16:creationId xmlns:a16="http://schemas.microsoft.com/office/drawing/2014/main" id="{ED70D5DB-E4A0-465B-971B-AF482DAA7A1C}"/>
              </a:ext>
            </a:extLst>
          </p:cNvPr>
          <p:cNvSpPr/>
          <p:nvPr/>
        </p:nvSpPr>
        <p:spPr>
          <a:xfrm>
            <a:off x="8862270" y="3899423"/>
            <a:ext cx="1866900" cy="115070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ZoneTexte 21">
            <a:extLst>
              <a:ext uri="{FF2B5EF4-FFF2-40B4-BE49-F238E27FC236}">
                <a16:creationId xmlns:a16="http://schemas.microsoft.com/office/drawing/2014/main" id="{85AFDC71-724B-469F-BBE1-C202453EB87B}"/>
              </a:ext>
            </a:extLst>
          </p:cNvPr>
          <p:cNvSpPr txBox="1"/>
          <p:nvPr/>
        </p:nvSpPr>
        <p:spPr>
          <a:xfrm>
            <a:off x="8862268" y="4059277"/>
            <a:ext cx="1894599" cy="830997"/>
          </a:xfrm>
          <a:prstGeom prst="rect">
            <a:avLst/>
          </a:prstGeom>
          <a:noFill/>
        </p:spPr>
        <p:txBody>
          <a:bodyPr wrap="square" rtlCol="0">
            <a:spAutoFit/>
          </a:bodyPr>
          <a:lstStyle/>
          <a:p>
            <a:pPr algn="ctr"/>
            <a:r>
              <a:rPr lang="fr-FR" sz="2400" b="1" dirty="0">
                <a:solidFill>
                  <a:schemeClr val="bg1"/>
                </a:solidFill>
                <a:latin typeface="Courier New" panose="02070309020205020404" pitchFamily="49" charset="0"/>
                <a:cs typeface="Courier New" panose="02070309020205020404" pitchFamily="49" charset="0"/>
              </a:rPr>
              <a:t>Locus of control</a:t>
            </a:r>
          </a:p>
        </p:txBody>
      </p:sp>
      <p:sp>
        <p:nvSpPr>
          <p:cNvPr id="25" name="ZoneTexte 24">
            <a:extLst>
              <a:ext uri="{FF2B5EF4-FFF2-40B4-BE49-F238E27FC236}">
                <a16:creationId xmlns:a16="http://schemas.microsoft.com/office/drawing/2014/main" id="{7190927F-E2A6-45E6-86FD-16811AD2D559}"/>
              </a:ext>
            </a:extLst>
          </p:cNvPr>
          <p:cNvSpPr txBox="1"/>
          <p:nvPr/>
        </p:nvSpPr>
        <p:spPr>
          <a:xfrm>
            <a:off x="2967703" y="5898786"/>
            <a:ext cx="7390069" cy="400110"/>
          </a:xfrm>
          <a:prstGeom prst="rect">
            <a:avLst/>
          </a:prstGeom>
          <a:noFill/>
          <a:ln>
            <a:noFill/>
          </a:ln>
        </p:spPr>
        <p:txBody>
          <a:bodyPr wrap="square" rtlCol="0">
            <a:spAutoFit/>
          </a:bodyPr>
          <a:lstStyle/>
          <a:p>
            <a:r>
              <a:rPr lang="en-US" sz="2000" dirty="0">
                <a:latin typeface="Bahnschrift Light" panose="020B0502040204020203" pitchFamily="34" charset="0"/>
              </a:rPr>
              <a:t>Play a role in determining whether a person behaves ethically.</a:t>
            </a:r>
            <a:endParaRPr lang="fr-FR" sz="2000" dirty="0">
              <a:latin typeface="Bahnschrift Light" panose="020B0502040204020203" pitchFamily="34" charset="0"/>
            </a:endParaRPr>
          </a:p>
        </p:txBody>
      </p:sp>
      <p:pic>
        <p:nvPicPr>
          <p:cNvPr id="26" name="Image 25">
            <a:extLst>
              <a:ext uri="{FF2B5EF4-FFF2-40B4-BE49-F238E27FC236}">
                <a16:creationId xmlns:a16="http://schemas.microsoft.com/office/drawing/2014/main" id="{CB00FF9B-07F8-4C32-9283-62AC92DEBD6C}"/>
              </a:ext>
            </a:extLst>
          </p:cNvPr>
          <p:cNvPicPr>
            <a:picLocks noChangeAspect="1"/>
          </p:cNvPicPr>
          <p:nvPr/>
        </p:nvPicPr>
        <p:blipFill rotWithShape="1">
          <a:blip r:embed="rId4">
            <a:extLst>
              <a:ext uri="{28A0092B-C50C-407E-A947-70E740481C1C}">
                <a14:useLocalDpi xmlns:a14="http://schemas.microsoft.com/office/drawing/2010/main" val="0"/>
              </a:ext>
            </a:extLst>
          </a:blip>
          <a:srcRect l="26718" t="14982"/>
          <a:stretch/>
        </p:blipFill>
        <p:spPr>
          <a:xfrm rot="18749982" flipH="1">
            <a:off x="744572" y="4975616"/>
            <a:ext cx="1682208" cy="1846340"/>
          </a:xfrm>
          <a:prstGeom prst="rect">
            <a:avLst/>
          </a:prstGeom>
        </p:spPr>
      </p:pic>
    </p:spTree>
    <p:extLst>
      <p:ext uri="{BB962C8B-B14F-4D97-AF65-F5344CB8AC3E}">
        <p14:creationId xmlns:p14="http://schemas.microsoft.com/office/powerpoint/2010/main" val="54849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32"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out)">
                                      <p:cBhvr>
                                        <p:cTn id="69" dur="2000"/>
                                        <p:tgtEl>
                                          <p:spTgt spid="26"/>
                                        </p:tgtEl>
                                      </p:cBhvr>
                                    </p:animEffect>
                                  </p:childTnLst>
                                </p:cTn>
                              </p:par>
                              <p:par>
                                <p:cTn id="70" presetID="2" presetClass="entr" presetSubtype="8"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p:bldP spid="17" grpId="0"/>
      <p:bldP spid="18" grpId="0" animBg="1"/>
      <p:bldP spid="19" grpId="0" animBg="1"/>
      <p:bldP spid="20" grpId="0"/>
      <p:bldP spid="21" grpId="0" animBg="1"/>
      <p:bldP spid="22" grpId="0"/>
      <p:bldP spid="25"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1057</TotalTime>
  <Words>1773</Words>
  <Application>Microsoft Office PowerPoint</Application>
  <PresentationFormat>Grand écran</PresentationFormat>
  <Paragraphs>126</Paragraphs>
  <Slides>15</Slides>
  <Notes>7</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15</vt:i4>
      </vt:variant>
    </vt:vector>
  </HeadingPairs>
  <TitlesOfParts>
    <vt:vector size="24" baseType="lpstr">
      <vt:lpstr>MS Mincho</vt:lpstr>
      <vt:lpstr>Arial</vt:lpstr>
      <vt:lpstr>Bahnschrift Condensed</vt:lpstr>
      <vt:lpstr>Bahnschrift Light</vt:lpstr>
      <vt:lpstr>Calibri</vt:lpstr>
      <vt:lpstr>Calibri Light</vt:lpstr>
      <vt:lpstr>Courier New</vt:lpstr>
      <vt:lpstr>Wingdings</vt:lpstr>
      <vt:lpstr>Thème Office</vt:lpstr>
      <vt:lpstr>ETHICS AND MANAGEMENT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FOR LISTENING</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and Management</dc:title>
  <dc:creator>Annabelle Fabregal</dc:creator>
  <cp:lastModifiedBy>Annabelle Fabregal</cp:lastModifiedBy>
  <cp:revision>58</cp:revision>
  <dcterms:created xsi:type="dcterms:W3CDTF">2019-11-11T07:43:04Z</dcterms:created>
  <dcterms:modified xsi:type="dcterms:W3CDTF">2020-06-22T18:47:28Z</dcterms:modified>
</cp:coreProperties>
</file>